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1" r:id="rId13"/>
    <p:sldId id="266" r:id="rId14"/>
    <p:sldId id="269" r:id="rId15"/>
    <p:sldId id="268" r:id="rId16"/>
    <p:sldId id="270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2977-3D50-458B-8BE0-711AFAC6209D}" type="datetimeFigureOut">
              <a:rPr lang="pt-BR" smtClean="0"/>
              <a:t>29/08/2016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6FD65-11C9-4FF8-8FD5-7AA1AEE581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355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2977-3D50-458B-8BE0-711AFAC6209D}" type="datetimeFigureOut">
              <a:rPr lang="pt-BR" smtClean="0"/>
              <a:t>29/08/2016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6FD65-11C9-4FF8-8FD5-7AA1AEE581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766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2977-3D50-458B-8BE0-711AFAC6209D}" type="datetimeFigureOut">
              <a:rPr lang="pt-BR" smtClean="0"/>
              <a:t>29/08/2016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6FD65-11C9-4FF8-8FD5-7AA1AEE581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7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2977-3D50-458B-8BE0-711AFAC6209D}" type="datetimeFigureOut">
              <a:rPr lang="pt-BR" smtClean="0"/>
              <a:t>29/08/2016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6FD65-11C9-4FF8-8FD5-7AA1AEE581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4302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2977-3D50-458B-8BE0-711AFAC6209D}" type="datetimeFigureOut">
              <a:rPr lang="pt-BR" smtClean="0"/>
              <a:t>29/08/2016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6FD65-11C9-4FF8-8FD5-7AA1AEE581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6666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2977-3D50-458B-8BE0-711AFAC6209D}" type="datetimeFigureOut">
              <a:rPr lang="pt-BR" smtClean="0"/>
              <a:t>29/08/2016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6FD65-11C9-4FF8-8FD5-7AA1AEE581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780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2977-3D50-458B-8BE0-711AFAC6209D}" type="datetimeFigureOut">
              <a:rPr lang="pt-BR" smtClean="0"/>
              <a:t>29/08/2016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6FD65-11C9-4FF8-8FD5-7AA1AEE581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9356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2977-3D50-458B-8BE0-711AFAC6209D}" type="datetimeFigureOut">
              <a:rPr lang="pt-BR" smtClean="0"/>
              <a:t>29/08/2016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6FD65-11C9-4FF8-8FD5-7AA1AEE581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8509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2977-3D50-458B-8BE0-711AFAC6209D}" type="datetimeFigureOut">
              <a:rPr lang="pt-BR" smtClean="0"/>
              <a:t>29/08/2016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6FD65-11C9-4FF8-8FD5-7AA1AEE581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1213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2977-3D50-458B-8BE0-711AFAC6209D}" type="datetimeFigureOut">
              <a:rPr lang="pt-BR" smtClean="0"/>
              <a:t>29/08/2016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6FD65-11C9-4FF8-8FD5-7AA1AEE581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4565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42977-3D50-458B-8BE0-711AFAC6209D}" type="datetimeFigureOut">
              <a:rPr lang="pt-BR" smtClean="0"/>
              <a:t>29/08/2016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6FD65-11C9-4FF8-8FD5-7AA1AEE581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7532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42977-3D50-458B-8BE0-711AFAC6209D}" type="datetimeFigureOut">
              <a:rPr lang="pt-BR" smtClean="0"/>
              <a:t>29/08/2016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6FD65-11C9-4FF8-8FD5-7AA1AEE581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0582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bi.nlm.nih.gov/pmc/articles/PMC4983026/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Pesticidas e Saúde Humana: Uma breve revisão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Paulo  Saldiva</a:t>
            </a:r>
          </a:p>
          <a:p>
            <a:r>
              <a:rPr lang="pt-BR" dirty="0" smtClean="0"/>
              <a:t>Faculdade de Medicina e Instituto de Estudos Avançados – USP</a:t>
            </a:r>
          </a:p>
          <a:p>
            <a:r>
              <a:rPr lang="pt-BR" dirty="0" smtClean="0"/>
              <a:t>pepino@usp.br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6850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Vias de entrada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Inalatória</a:t>
            </a:r>
          </a:p>
          <a:p>
            <a:r>
              <a:rPr lang="pt-BR" dirty="0" smtClean="0"/>
              <a:t>Dérmica</a:t>
            </a:r>
          </a:p>
          <a:p>
            <a:r>
              <a:rPr lang="pt-BR" dirty="0" smtClean="0"/>
              <a:t>Ingestão</a:t>
            </a:r>
          </a:p>
          <a:p>
            <a:pPr lvl="1"/>
            <a:r>
              <a:rPr lang="pt-BR" dirty="0" smtClean="0"/>
              <a:t>Alimentos</a:t>
            </a:r>
          </a:p>
          <a:p>
            <a:pPr lvl="1"/>
            <a:r>
              <a:rPr lang="pt-BR" dirty="0" smtClean="0"/>
              <a:t>Água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7779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Efeitos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Ocupacionais</a:t>
            </a:r>
          </a:p>
          <a:p>
            <a:r>
              <a:rPr lang="pt-BR" dirty="0" smtClean="0"/>
              <a:t>Ambientais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051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136883"/>
              </p:ext>
            </p:extLst>
          </p:nvPr>
        </p:nvGraphicFramePr>
        <p:xfrm>
          <a:off x="838200" y="2995454"/>
          <a:ext cx="10515600" cy="2286000"/>
        </p:xfrm>
        <a:graphic>
          <a:graphicData uri="http://schemas.openxmlformats.org/drawingml/2006/table">
            <a:tbl>
              <a:tblPr/>
              <a:tblGrid>
                <a:gridCol w="2628900"/>
                <a:gridCol w="2628900"/>
                <a:gridCol w="2628900"/>
                <a:gridCol w="2628900"/>
              </a:tblGrid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pt-BR" dirty="0" err="1">
                          <a:effectLst/>
                        </a:rPr>
                        <a:t>Variables</a:t>
                      </a:r>
                      <a:endParaRPr lang="pt-BR" dirty="0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>
                          <a:effectLst/>
                        </a:rPr>
                        <a:t>OR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>
                          <a:effectLst/>
                        </a:rPr>
                        <a:t>95 % CI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i="1">
                          <a:effectLst/>
                        </a:rPr>
                        <a:t>p</a:t>
                      </a:r>
                      <a:r>
                        <a:rPr lang="pt-BR">
                          <a:effectLst/>
                        </a:rPr>
                        <a:t>-value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pt-BR">
                          <a:effectLst/>
                        </a:rPr>
                        <a:t>Paternal pesticide application</a:t>
                      </a:r>
                      <a:r>
                        <a:rPr lang="pt-BR" baseline="30000">
                          <a:effectLst/>
                        </a:rPr>
                        <a:t>a</a:t>
                      </a:r>
                      <a:r>
                        <a:rPr lang="pt-BR">
                          <a:effectLst/>
                        </a:rPr>
                        <a:t> * LMEL</a:t>
                      </a:r>
                      <a:r>
                        <a:rPr lang="pt-BR" baseline="30000">
                          <a:effectLst/>
                        </a:rPr>
                        <a:t>b</a:t>
                      </a:r>
                      <a:endParaRPr lang="pt-BR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>
                          <a:effectLst/>
                        </a:rPr>
                        <a:t>8.40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>
                          <a:effectLst/>
                        </a:rPr>
                        <a:t>2.17–32.52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>
                          <a:effectLst/>
                        </a:rPr>
                        <a:t>0.002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pt-BR">
                          <a:effectLst/>
                        </a:rPr>
                        <a:t>Father currently farms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>
                          <a:effectLst/>
                        </a:rPr>
                        <a:t>4.65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>
                          <a:effectLst/>
                        </a:rPr>
                        <a:t>1.03–20.98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>
                          <a:effectLst/>
                        </a:rPr>
                        <a:t>0.045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pt-BR">
                          <a:effectLst/>
                        </a:rPr>
                        <a:t>Paternal past pesticide application</a:t>
                      </a:r>
                      <a:r>
                        <a:rPr lang="pt-BR" baseline="30000">
                          <a:effectLst/>
                        </a:rPr>
                        <a:t>a</a:t>
                      </a:r>
                      <a:endParaRPr lang="pt-BR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>
                          <a:effectLst/>
                        </a:rPr>
                        <a:t>4.15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t-BR">
                          <a:effectLst/>
                        </a:rPr>
                        <a:t>1.24–13.66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rgbClr val="642A8F"/>
                          </a:solidFill>
                          <a:effectLst/>
                          <a:hlinkClick r:id="rId2"/>
                        </a:rPr>
                        <a:t/>
                      </a:r>
                      <a:br>
                        <a:rPr lang="pt-BR" dirty="0">
                          <a:solidFill>
                            <a:srgbClr val="642A8F"/>
                          </a:solidFill>
                          <a:effectLst/>
                          <a:hlinkClick r:id="rId2"/>
                        </a:rPr>
                      </a:br>
                      <a:r>
                        <a:rPr lang="pt-BR" dirty="0">
                          <a:solidFill>
                            <a:srgbClr val="642A8F"/>
                          </a:solidFill>
                          <a:effectLst/>
                          <a:hlinkClick r:id="rId2"/>
                        </a:rPr>
                        <a:t>BMC </a:t>
                      </a:r>
                      <a:r>
                        <a:rPr lang="pt-BR" dirty="0" err="1">
                          <a:solidFill>
                            <a:srgbClr val="642A8F"/>
                          </a:solidFill>
                          <a:effectLst/>
                          <a:hlinkClick r:id="rId2"/>
                        </a:rPr>
                        <a:t>Pediatr</a:t>
                      </a:r>
                      <a:r>
                        <a:rPr lang="pt-BR" dirty="0">
                          <a:solidFill>
                            <a:srgbClr val="642A8F"/>
                          </a:solidFill>
                          <a:effectLst/>
                          <a:hlinkClick r:id="rId2"/>
                        </a:rPr>
                        <a:t>. 2016; 16: 125.</a:t>
                      </a:r>
                      <a:endParaRPr lang="pt-BR" dirty="0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266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cielo.br/img/revistas/qn/v27n5/a12fig0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874" y="409006"/>
            <a:ext cx="5869086" cy="5243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/>
          <p:cNvSpPr/>
          <p:nvPr/>
        </p:nvSpPr>
        <p:spPr>
          <a:xfrm>
            <a:off x="803127" y="5971631"/>
            <a:ext cx="5083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800000"/>
                </a:solidFill>
                <a:latin typeface="times" panose="02020603050405020304" pitchFamily="18" charset="0"/>
              </a:rPr>
              <a:t>Quím. Nova vol.27 no.5 São Paulo </a:t>
            </a:r>
            <a:r>
              <a:rPr lang="pt-BR" b="1" dirty="0" err="1">
                <a:solidFill>
                  <a:srgbClr val="800000"/>
                </a:solidFill>
                <a:latin typeface="times" panose="02020603050405020304" pitchFamily="18" charset="0"/>
              </a:rPr>
              <a:t>Sept</a:t>
            </a:r>
            <a:r>
              <a:rPr lang="pt-BR" b="1" dirty="0">
                <a:solidFill>
                  <a:srgbClr val="800000"/>
                </a:solidFill>
                <a:latin typeface="times" panose="02020603050405020304" pitchFamily="18" charset="0"/>
              </a:rPr>
              <a:t>./</a:t>
            </a:r>
            <a:r>
              <a:rPr lang="pt-BR" b="1" dirty="0" err="1">
                <a:solidFill>
                  <a:srgbClr val="800000"/>
                </a:solidFill>
                <a:latin typeface="times" panose="02020603050405020304" pitchFamily="18" charset="0"/>
              </a:rPr>
              <a:t>Oct</a:t>
            </a:r>
            <a:r>
              <a:rPr lang="pt-BR" b="1" dirty="0">
                <a:solidFill>
                  <a:srgbClr val="800000"/>
                </a:solidFill>
                <a:latin typeface="times" panose="02020603050405020304" pitchFamily="18" charset="0"/>
              </a:rPr>
              <a:t>. 2004</a:t>
            </a:r>
            <a:endParaRPr lang="pt-BR" b="1" i="0" dirty="0">
              <a:solidFill>
                <a:srgbClr val="800000"/>
              </a:solidFill>
              <a:effectLst/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37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Medidas de exposição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Níveis plasmáticos</a:t>
            </a:r>
          </a:p>
          <a:p>
            <a:r>
              <a:rPr lang="pt-BR" dirty="0" smtClean="0"/>
              <a:t>Concentração urinária</a:t>
            </a:r>
          </a:p>
          <a:p>
            <a:r>
              <a:rPr lang="pt-BR" dirty="0" err="1" smtClean="0"/>
              <a:t>Adutos</a:t>
            </a:r>
            <a:endParaRPr lang="pt-BR" dirty="0" smtClean="0"/>
          </a:p>
          <a:p>
            <a:r>
              <a:rPr lang="pt-BR" dirty="0" smtClean="0"/>
              <a:t>Leite materno</a:t>
            </a:r>
          </a:p>
          <a:p>
            <a:r>
              <a:rPr lang="pt-BR" dirty="0" smtClean="0"/>
              <a:t>Tecido gorduroso</a:t>
            </a:r>
          </a:p>
          <a:p>
            <a:r>
              <a:rPr lang="pt-BR" dirty="0" smtClean="0"/>
              <a:t>Cadeia trófica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293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Tendências futuras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Regulamentação mais restritiva</a:t>
            </a:r>
          </a:p>
          <a:p>
            <a:r>
              <a:rPr lang="pt-BR" dirty="0" smtClean="0"/>
              <a:t>Banimento em alguns países</a:t>
            </a:r>
          </a:p>
          <a:p>
            <a:pPr lvl="1"/>
            <a:r>
              <a:rPr lang="pt-BR" dirty="0" smtClean="0"/>
              <a:t>Desenvolvimento de espécies mais resistentes</a:t>
            </a:r>
          </a:p>
          <a:p>
            <a:pPr lvl="1"/>
            <a:r>
              <a:rPr lang="pt-BR" dirty="0" smtClean="0"/>
              <a:t>Resistência dos alvos – Aedes </a:t>
            </a:r>
            <a:r>
              <a:rPr lang="pt-BR" dirty="0" err="1" smtClean="0"/>
              <a:t>egiptii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077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Desafios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Novas formas de controle</a:t>
            </a:r>
          </a:p>
          <a:p>
            <a:r>
              <a:rPr lang="pt-BR" dirty="0" smtClean="0"/>
              <a:t>Enfrentamento da insegurança alimentar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1079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Enxofre – </a:t>
            </a:r>
            <a:r>
              <a:rPr lang="pt-BR" dirty="0" err="1" smtClean="0"/>
              <a:t>circa</a:t>
            </a:r>
            <a:r>
              <a:rPr lang="pt-BR" dirty="0" smtClean="0"/>
              <a:t> 500 AC</a:t>
            </a:r>
          </a:p>
          <a:p>
            <a:r>
              <a:rPr lang="pt-BR" dirty="0" smtClean="0"/>
              <a:t>Arsênio e Mercúrio – século XV</a:t>
            </a:r>
          </a:p>
          <a:p>
            <a:r>
              <a:rPr lang="pt-BR" dirty="0" smtClean="0"/>
              <a:t>Sulfato de Nicotina – século XVII</a:t>
            </a:r>
          </a:p>
          <a:p>
            <a:r>
              <a:rPr lang="pt-BR" dirty="0" err="1" smtClean="0"/>
              <a:t>Rotenona</a:t>
            </a:r>
            <a:r>
              <a:rPr lang="pt-BR" dirty="0" smtClean="0"/>
              <a:t> (derivado das raízes de legumes) – século XIX</a:t>
            </a:r>
          </a:p>
        </p:txBody>
      </p:sp>
      <p:sp>
        <p:nvSpPr>
          <p:cNvPr id="4" name="AutoShape 2" descr="Resultado de imagem para DDT and advertiseme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AutoShape 4" descr="Resultado de imagem para DDT and advertisemen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880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DDT (Paul Müller) - 1939</a:t>
            </a:r>
          </a:p>
          <a:p>
            <a:endParaRPr lang="pt-BR" dirty="0"/>
          </a:p>
        </p:txBody>
      </p:sp>
      <p:pic>
        <p:nvPicPr>
          <p:cNvPr id="4" name="Picture 8" descr="https://c2.staticflickr.com/6/5224/5574122257_5673c00663_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687" y="2868449"/>
            <a:ext cx="3531980" cy="234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 descr="https://s-media-cache-ak0.pinimg.com/236x/a8/a2/4a/a8a24aee720478e6e1bb985bcc90037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222" y="2868449"/>
            <a:ext cx="1337088" cy="289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2" descr="https://c1.staticflickr.com/3/2798/4340331479_5cea8904d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5210" y="2868449"/>
            <a:ext cx="3983860" cy="2868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949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3.bp.blogspot.com/_2oYOA4L0Law/TJveWH0RCgI/AAAAAAAAAUU/_pDzZum13IU/s1600/tabel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747" y="1648928"/>
            <a:ext cx="11057298" cy="4131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90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images.slideplayer.com.br/1/50919/slides/slide_7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914" y="-2363608"/>
            <a:ext cx="11505648" cy="8629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922351" y="6384897"/>
            <a:ext cx="391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Vanessa Helena S. Souza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121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ecodebate.com.br/foto/1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1155" y="138165"/>
            <a:ext cx="4238486" cy="662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208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qualidadeonline.files.wordpress.com/2012/06/agro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364" y="588396"/>
            <a:ext cx="8006820" cy="5918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952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58025" y="2387845"/>
            <a:ext cx="1056728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Organoclorados </a:t>
            </a:r>
          </a:p>
          <a:p>
            <a:r>
              <a:rPr lang="pt-BR" dirty="0" smtClean="0">
                <a:solidFill>
                  <a:srgbClr val="000000"/>
                </a:solidFill>
                <a:latin typeface="Arial" panose="020B0604020202020204" pitchFamily="34" charset="0"/>
              </a:rPr>
              <a:t>1)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pt-BR" dirty="0" smtClean="0">
                <a:solidFill>
                  <a:srgbClr val="000000"/>
                </a:solidFill>
                <a:latin typeface="Arial" panose="020B0604020202020204" pitchFamily="34" charset="0"/>
              </a:rPr>
              <a:t>Utilização 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na agricultura até há cerca de 30 anos. Possuem baixa solubilidade em água e elevada solubilidade em solventes orgânicos e em geral possuem baixa pressão de vapor e alta estabilidade química, sendo o motivo para a lenta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biodegradação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. A maioria são poluentes orgânicos persistentes que se caracterizam por longos ciclos de vida no ambiente e por serem transportados a longas </a:t>
            </a:r>
            <a:r>
              <a:rPr lang="pt-BR" dirty="0" smtClean="0">
                <a:solidFill>
                  <a:srgbClr val="000000"/>
                </a:solidFill>
                <a:latin typeface="Arial" panose="020B0604020202020204" pitchFamily="34" charset="0"/>
              </a:rPr>
              <a:t>distâncias.</a:t>
            </a:r>
            <a:endParaRPr lang="pt-B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t-BR" dirty="0" smtClean="0">
                <a:solidFill>
                  <a:srgbClr val="000000"/>
                </a:solidFill>
                <a:latin typeface="Arial" panose="020B0604020202020204" pitchFamily="34" charset="0"/>
              </a:rPr>
              <a:t>2) Possuem 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efeitos </a:t>
            </a:r>
            <a:r>
              <a:rPr lang="pt-BR" dirty="0" smtClean="0">
                <a:solidFill>
                  <a:srgbClr val="000000"/>
                </a:solidFill>
                <a:latin typeface="Arial" panose="020B0604020202020204" pitchFamily="34" charset="0"/>
              </a:rPr>
              <a:t>sobre os 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sistemas neurológico, interferindo nas transmissões dos impulsos nervosos, no sistema imunológico e </a:t>
            </a:r>
            <a:r>
              <a:rPr lang="pt-BR" dirty="0" smtClean="0">
                <a:solidFill>
                  <a:srgbClr val="000000"/>
                </a:solidFill>
                <a:latin typeface="Arial" panose="020B0604020202020204" pitchFamily="34" charset="0"/>
              </a:rPr>
              <a:t>endócrino. 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P</a:t>
            </a:r>
            <a:r>
              <a:rPr lang="pt-BR" dirty="0" smtClean="0">
                <a:solidFill>
                  <a:srgbClr val="000000"/>
                </a:solidFill>
                <a:latin typeface="Arial" panose="020B0604020202020204" pitchFamily="34" charset="0"/>
              </a:rPr>
              <a:t>odem 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ser </a:t>
            </a:r>
            <a:r>
              <a:rPr lang="pt-BR" dirty="0" smtClean="0">
                <a:solidFill>
                  <a:srgbClr val="000000"/>
                </a:solidFill>
                <a:latin typeface="Arial" panose="020B0604020202020204" pitchFamily="34" charset="0"/>
              </a:rPr>
              <a:t>classificados 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estruturalmente em cinco tipos: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hexaclorooctahidronaftalenos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aldrin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dieldrin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 e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endrin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),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canfenos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 clorados (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endossulfan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clordano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heptaclor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toxafeno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),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difeniletanoclorados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 (DDT, DDD,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docofol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 e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metoxiclor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),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cicldienos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 e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hexaclorociclohexano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pt-BR" dirty="0"/>
          </a:p>
        </p:txBody>
      </p:sp>
      <p:pic>
        <p:nvPicPr>
          <p:cNvPr id="1026" name="Picture 2" descr="http://www.ansci.wisc.edu/jjp1/ansci_repro/misc/project_websites_fa06/wed06/AlligatorRepro/SS00301_shyAlligators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72" y="419762"/>
            <a:ext cx="22860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74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16835" y="1330322"/>
            <a:ext cx="1044006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Organofosforados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 </a:t>
            </a:r>
          </a:p>
          <a:p>
            <a:r>
              <a:rPr lang="pt-BR" dirty="0" smtClean="0">
                <a:solidFill>
                  <a:srgbClr val="000000"/>
                </a:solidFill>
                <a:latin typeface="Arial" panose="020B0604020202020204" pitchFamily="34" charset="0"/>
              </a:rPr>
              <a:t>1- Derivam 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do ácido fosfórico,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tiofosfórico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 ou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ditiofosfórico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, sendo utilizados como acaricida, fungicida, inseticida e nematicida, tendo como mais relevantes para o uso no combate à pragas, os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Diclorvós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 (DDVP),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Temefós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 e </a:t>
            </a:r>
            <a:r>
              <a:rPr lang="pt-BR" dirty="0" err="1">
                <a:solidFill>
                  <a:srgbClr val="000000"/>
                </a:solidFill>
                <a:latin typeface="Arial" panose="020B0604020202020204" pitchFamily="34" charset="0"/>
              </a:rPr>
              <a:t>Clorpirifós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r>
              <a:rPr lang="pt-BR" dirty="0" smtClean="0">
                <a:solidFill>
                  <a:srgbClr val="000000"/>
                </a:solidFill>
                <a:latin typeface="Arial" panose="020B0604020202020204" pitchFamily="34" charset="0"/>
              </a:rPr>
              <a:t>2- Toxicidade respiratória e ao sistema nervosos </a:t>
            </a:r>
            <a:r>
              <a:rPr lang="pt-BR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centralSeu</a:t>
            </a:r>
            <a:r>
              <a:rPr lang="pt-BR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efeito em mamíferos, manifesta-se principalmente por lacrimejo, salivação, sudorese, diarreia, tremores e distúrbios cardiorrespiratórios. Estes últimos são decorrentes de </a:t>
            </a:r>
            <a:r>
              <a:rPr lang="pt-BR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broncoconstrição</a:t>
            </a:r>
            <a:r>
              <a:rPr lang="pt-BR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r>
              <a:rPr lang="pt-BR" dirty="0" smtClean="0">
                <a:solidFill>
                  <a:srgbClr val="000000"/>
                </a:solidFill>
                <a:latin typeface="Arial" panose="020B0604020202020204" pitchFamily="34" charset="0"/>
              </a:rPr>
              <a:t>3 Vida média curta, caracterizando um problema predominantemente ocupacional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983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144</Words>
  <Application>Microsoft Office PowerPoint</Application>
  <PresentationFormat>Widescreen</PresentationFormat>
  <Paragraphs>61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</vt:lpstr>
      <vt:lpstr>Tema do Office</vt:lpstr>
      <vt:lpstr>Pesticidas e Saúde Humana: Uma breve revisão</vt:lpstr>
      <vt:lpstr>Histórico</vt:lpstr>
      <vt:lpstr>Histórico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Vias de entrada</vt:lpstr>
      <vt:lpstr>Efeitos</vt:lpstr>
      <vt:lpstr>Apresentação do PowerPoint</vt:lpstr>
      <vt:lpstr>Apresentação do PowerPoint</vt:lpstr>
      <vt:lpstr>Medidas de exposição</vt:lpstr>
      <vt:lpstr>Tendências futuras</vt:lpstr>
      <vt:lpstr>Desafios</vt:lpstr>
    </vt:vector>
  </TitlesOfParts>
  <Company>LG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Pesticidas e Saúde Humana: Uma breve revisão</dc:title>
  <dc:creator>paulo saldiva</dc:creator>
  <cp:lastModifiedBy>USUARIO</cp:lastModifiedBy>
  <cp:revision>19</cp:revision>
  <dcterms:created xsi:type="dcterms:W3CDTF">2015-09-19T14:03:04Z</dcterms:created>
  <dcterms:modified xsi:type="dcterms:W3CDTF">2016-08-29T14:30:11Z</dcterms:modified>
</cp:coreProperties>
</file>