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90" r:id="rId4"/>
    <p:sldId id="294" r:id="rId5"/>
    <p:sldId id="262" r:id="rId6"/>
    <p:sldId id="289" r:id="rId7"/>
    <p:sldId id="295" r:id="rId8"/>
    <p:sldId id="296" r:id="rId9"/>
    <p:sldId id="291" r:id="rId10"/>
    <p:sldId id="297" r:id="rId11"/>
    <p:sldId id="292" r:id="rId12"/>
    <p:sldId id="298" r:id="rId13"/>
    <p:sldId id="287" r:id="rId14"/>
    <p:sldId id="293" r:id="rId15"/>
    <p:sldId id="288" r:id="rId16"/>
  </p:sldIdLst>
  <p:sldSz cx="9001125" cy="6840538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76" autoAdjust="0"/>
    <p:restoredTop sz="94660"/>
  </p:normalViewPr>
  <p:slideViewPr>
    <p:cSldViewPr>
      <p:cViewPr varScale="1">
        <p:scale>
          <a:sx n="81" d="100"/>
          <a:sy n="81" d="100"/>
        </p:scale>
        <p:origin x="-1146" y="-84"/>
      </p:cViewPr>
      <p:guideLst>
        <p:guide orient="horz" pos="2154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5538" y="1119188"/>
            <a:ext cx="6750050" cy="23812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25538" y="3592513"/>
            <a:ext cx="6750050" cy="16525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125" y="363538"/>
            <a:ext cx="7762875" cy="132238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19125" y="1820863"/>
            <a:ext cx="7762875" cy="43402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42075" y="363538"/>
            <a:ext cx="1939925" cy="5797550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19125" y="363538"/>
            <a:ext cx="5670550" cy="57975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125" y="363538"/>
            <a:ext cx="7762875" cy="132238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9125" y="1820863"/>
            <a:ext cx="7762875" cy="4340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4363" y="1704975"/>
            <a:ext cx="7762875" cy="2846388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14363" y="4578350"/>
            <a:ext cx="7762875" cy="1495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125" y="363538"/>
            <a:ext cx="7762875" cy="132238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19125" y="1820863"/>
            <a:ext cx="3805238" cy="4340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6763" y="1820863"/>
            <a:ext cx="3805237" cy="43402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0713" y="363538"/>
            <a:ext cx="7762875" cy="132238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0713" y="1676400"/>
            <a:ext cx="3806825" cy="8223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0713" y="2498725"/>
            <a:ext cx="3806825" cy="3675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556125" y="1676400"/>
            <a:ext cx="3827463" cy="8223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556125" y="2498725"/>
            <a:ext cx="3827463" cy="3675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125" y="363538"/>
            <a:ext cx="7762875" cy="1322387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0713" y="455613"/>
            <a:ext cx="2901950" cy="15970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25875" y="984250"/>
            <a:ext cx="4557713" cy="48625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0713" y="2052638"/>
            <a:ext cx="2901950" cy="3802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0713" y="455613"/>
            <a:ext cx="2901950" cy="15970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25875" y="984250"/>
            <a:ext cx="4557713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0713" y="2052638"/>
            <a:ext cx="2901950" cy="3802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Figura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60375" y="6278563"/>
            <a:ext cx="15589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0" descr="secretari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86125" y="6307138"/>
            <a:ext cx="22764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2" descr="brasa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627813" y="6115050"/>
            <a:ext cx="184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Line 14"/>
          <p:cNvSpPr>
            <a:spLocks noChangeShapeType="1"/>
          </p:cNvSpPr>
          <p:nvPr/>
        </p:nvSpPr>
        <p:spPr bwMode="auto">
          <a:xfrm>
            <a:off x="247650" y="6048375"/>
            <a:ext cx="850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4875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904875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39725" indent="-339725" algn="l" defTabSz="904875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013" indent="-282575" algn="l" defTabSz="904875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1888" indent="-227013" algn="l" defTabSz="904875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325" indent="-227013" algn="l" defTabSz="904875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6763" indent="-227013" algn="l" defTabSz="904875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afael.melo@cda.sp.gov.b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247650" y="2771775"/>
            <a:ext cx="85772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516" tIns="45258" rIns="90516" bIns="45258">
            <a:spAutoFit/>
          </a:bodyPr>
          <a:lstStyle/>
          <a:p>
            <a:pPr algn="ctr" defTabSz="904875" eaLnBrk="1" hangingPunct="1">
              <a:spcBef>
                <a:spcPct val="50000"/>
              </a:spcBef>
            </a:pPr>
            <a:r>
              <a:rPr lang="pt-BR" altLang="en-US" sz="3600" b="1">
                <a:solidFill>
                  <a:srgbClr val="0000CC"/>
                </a:solidFill>
              </a:rPr>
              <a:t>FISCALIZAÇÃO DE AGROTÓXICOS NO ESTADO DE SÃO  PAULO</a:t>
            </a:r>
          </a:p>
        </p:txBody>
      </p:sp>
      <p:pic>
        <p:nvPicPr>
          <p:cNvPr id="2051" name="Picture 8" descr="logo_defes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547688"/>
            <a:ext cx="84439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CaixaDeTexto 1"/>
          <p:cNvSpPr txBox="1">
            <a:spLocks noChangeArrowheads="1"/>
          </p:cNvSpPr>
          <p:nvPr/>
        </p:nvSpPr>
        <p:spPr bwMode="auto">
          <a:xfrm>
            <a:off x="392113" y="4429125"/>
            <a:ext cx="8135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altLang="en-US" b="1"/>
              <a:t>Eng°. Agr°. Rafael de Melo Pereira</a:t>
            </a:r>
          </a:p>
          <a:p>
            <a:pPr algn="r"/>
            <a:r>
              <a:rPr lang="pt-BR" altLang="en-US"/>
              <a:t>Diretor do Centro de Fiscalização de Insumos e Conservação do Solo</a:t>
            </a:r>
          </a:p>
          <a:p>
            <a:pPr algn="r"/>
            <a:endParaRPr lang="pt-BR" altLang="en-US"/>
          </a:p>
          <a:p>
            <a:pPr algn="r"/>
            <a:endParaRPr lang="pt-B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  <a:defRPr/>
            </a:pPr>
            <a:r>
              <a:rPr lang="pt-BR" altLang="en-US" sz="2400" dirty="0"/>
              <a:t>Inspeções (atendimento a denúncias) – 105 inspeções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Prestadores de Serviços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UREV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Comércio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Produtor rural</a:t>
            </a:r>
          </a:p>
          <a:p>
            <a:pPr marL="1357312" lvl="3" indent="0" algn="just">
              <a:spcAft>
                <a:spcPts val="1200"/>
              </a:spcAft>
              <a:buFontTx/>
              <a:buNone/>
              <a:defRPr/>
            </a:pPr>
            <a:endParaRPr lang="pt-BR" altLang="en-US" sz="1200" dirty="0"/>
          </a:p>
          <a:p>
            <a:pPr lvl="3" algn="just">
              <a:spcAft>
                <a:spcPts val="1200"/>
              </a:spcAft>
              <a:defRPr/>
            </a:pPr>
            <a:r>
              <a:rPr lang="pt-BR" altLang="en-US" dirty="0"/>
              <a:t>Notificações: 30 de adequações de armazenamento</a:t>
            </a:r>
          </a:p>
          <a:p>
            <a:pPr lvl="3" algn="just">
              <a:spcAft>
                <a:spcPts val="1200"/>
              </a:spcAft>
              <a:defRPr/>
            </a:pPr>
            <a:r>
              <a:rPr lang="pt-BR" altLang="en-US" dirty="0"/>
              <a:t>Conforme: 75</a:t>
            </a:r>
          </a:p>
          <a:p>
            <a:pPr marL="1357312" lvl="3" indent="0" algn="just">
              <a:spcAft>
                <a:spcPts val="1200"/>
              </a:spcAft>
              <a:buFontTx/>
              <a:buNone/>
              <a:defRPr/>
            </a:pPr>
            <a:endParaRPr lang="pt-BR" altLang="en-US" dirty="0"/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  <a:defRPr/>
            </a:pPr>
            <a:r>
              <a:rPr lang="pt-BR" altLang="en-US" sz="2400" dirty="0"/>
              <a:t>Principais ocorrências correlatas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Atendimento a outros programas – PARA e PCRNC</a:t>
            </a:r>
          </a:p>
          <a:p>
            <a:pPr lvl="1"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000" dirty="0"/>
              <a:t>182 atendimentos de 2012 a 2015  (pouco representativo)</a:t>
            </a:r>
          </a:p>
          <a:p>
            <a:pPr marL="452438" lvl="1" indent="0" algn="just">
              <a:spcAft>
                <a:spcPts val="1200"/>
              </a:spcAft>
              <a:buFontTx/>
              <a:buNone/>
              <a:defRPr/>
            </a:pPr>
            <a:endParaRPr lang="pt-BR" altLang="en-US" sz="20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400" i="1" dirty="0"/>
              <a:t>Rastreabilidade</a:t>
            </a:r>
            <a:endParaRPr lang="pt-BR" altLang="pt-BR" sz="1800" i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pt-BR" altLang="pt-BR" sz="1800" dirty="0"/>
              <a:t> Até o produtor: 37% (nome na nota fiscal mas que em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800" dirty="0"/>
              <a:t>muitos casos não é o produtor de verdade)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pt-BR" altLang="pt-BR" sz="1800" dirty="0"/>
              <a:t> Até o distribuidor: 42%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pt-BR" altLang="pt-BR" sz="1800" dirty="0"/>
              <a:t> Até o embalador: 20%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pt-BR" altLang="pt-BR" sz="1800" dirty="0"/>
              <a:t> Não identificado: 1%</a:t>
            </a:r>
          </a:p>
          <a:p>
            <a:pPr lvl="1" algn="just">
              <a:spcAft>
                <a:spcPts val="1200"/>
              </a:spcAft>
              <a:buFontTx/>
              <a:buChar char="-"/>
              <a:defRPr/>
            </a:pPr>
            <a:endParaRPr lang="pt-BR" altLang="en-US" sz="2000" dirty="0"/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5" name="Retângulo 4"/>
          <p:cNvSpPr/>
          <p:nvPr/>
        </p:nvSpPr>
        <p:spPr>
          <a:xfrm>
            <a:off x="450850" y="2152650"/>
            <a:ext cx="8101013" cy="2708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PNCRC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(2011 a 2012)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68 propriedades rurais fiscalizadas</a:t>
            </a:r>
          </a:p>
          <a:p>
            <a:pPr>
              <a:spcAft>
                <a:spcPts val="1200"/>
              </a:spcAft>
              <a:defRPr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defRPr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(2012 a 2015)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50 propriedades rurais fiscalizadas</a:t>
            </a:r>
          </a:p>
          <a:p>
            <a:pPr>
              <a:spcAft>
                <a:spcPts val="1200"/>
              </a:spcAft>
              <a:defRPr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PRINCIPAIS DIFICULDADES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1331913"/>
            <a:ext cx="8101013" cy="4608512"/>
          </a:xfrm>
          <a:noFill/>
          <a:ln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</a:pPr>
            <a:r>
              <a:rPr lang="pt-BR" altLang="en-US" sz="2000" smtClean="0"/>
              <a:t>Falta de programa estadual de análise de resíduos de agrotóxicos em alimentos que demostre a realidade da utilização de agrotóxicos no Estado de São Paulo;</a:t>
            </a:r>
          </a:p>
          <a:p>
            <a:pPr algn="just">
              <a:spcAft>
                <a:spcPts val="1200"/>
              </a:spcAft>
            </a:pPr>
            <a:r>
              <a:rPr lang="pt-BR" altLang="en-US" sz="2000" smtClean="0"/>
              <a:t>Falta de legislação estadual para fiscalização de agrotóxicos moderna;</a:t>
            </a:r>
          </a:p>
          <a:p>
            <a:pPr algn="just">
              <a:spcAft>
                <a:spcPts val="1200"/>
              </a:spcAft>
            </a:pPr>
            <a:r>
              <a:rPr lang="pt-BR" altLang="en-US" sz="2000" smtClean="0"/>
              <a:t>Deficiência quanto ao número de funcionários (universo de 280.000 propriedades agropecuárias, temos 148 Engenheiros Agrônomos (82 em atividade de fiscalização), nenhum deles com exclusividade para a fiscalização de agrotóxicos, são seis programas de sanidade vegetal, além de conservação do solo agrícola. (com a implantação do sistema de gestão de comércio de agrotóxicos e afins, haverá um aumento de propriedades estimados para 320.000 propriedades)</a:t>
            </a:r>
          </a:p>
          <a:p>
            <a:pPr algn="just">
              <a:spcAft>
                <a:spcPts val="1200"/>
              </a:spcAft>
            </a:pPr>
            <a:endParaRPr lang="pt-B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04788"/>
            <a:ext cx="8101013" cy="1198562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Providencias imediatas geradas pelo diagnóstico do Programa de Fiscalização de Agrotóxicos e Afins da CDA/SAA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1331913"/>
            <a:ext cx="8101013" cy="4608512"/>
          </a:xfrm>
          <a:noFill/>
          <a:ln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</a:pPr>
            <a:r>
              <a:rPr lang="pt-BR" altLang="en-US" sz="1600" smtClean="0"/>
              <a:t>Implantação do Programa Estadual de Análises Fiscais de Resíduos de Agrotóxicos em alimentos de origem vegetal – PEARA, em parceria do o Instituto Biológico (Foco na cesta de alimentos da população paulista) – </a:t>
            </a:r>
            <a:r>
              <a:rPr lang="pt-BR" altLang="en-US" sz="1600" i="1" smtClean="0"/>
              <a:t>Piloto 2016/Operacional 2017</a:t>
            </a:r>
          </a:p>
          <a:p>
            <a:pPr algn="just">
              <a:spcAft>
                <a:spcPts val="1200"/>
              </a:spcAft>
            </a:pPr>
            <a:r>
              <a:rPr lang="pt-BR" altLang="en-US" sz="1600" smtClean="0"/>
              <a:t>Envio da minuta de atualização da legislação Estadual que versa sobre agrotóxicos e afins de uso agrícola para aprovação junto a assembleia legislativa do Estado de São Paulo – já foi enviada ao Palácio para posterior envio para votação;</a:t>
            </a:r>
          </a:p>
          <a:p>
            <a:pPr algn="just">
              <a:spcAft>
                <a:spcPts val="1200"/>
              </a:spcAft>
            </a:pPr>
            <a:r>
              <a:rPr lang="pt-BR" altLang="en-US" sz="1600" smtClean="0"/>
              <a:t>Implantação do sistema de monitoramento da comercialização e utilização de agrotóxicos de uso agrícola – GEDAVE módulo agrotóxicos – Previsão de liberação para utilização – </a:t>
            </a:r>
            <a:r>
              <a:rPr lang="pt-BR" altLang="en-US" sz="1600" i="1" smtClean="0"/>
              <a:t>Dezembro de 2016</a:t>
            </a:r>
            <a:r>
              <a:rPr lang="pt-BR" altLang="en-US" sz="1600" smtClean="0"/>
              <a:t>;</a:t>
            </a:r>
          </a:p>
          <a:p>
            <a:pPr algn="just">
              <a:spcAft>
                <a:spcPts val="1200"/>
              </a:spcAft>
            </a:pPr>
            <a:r>
              <a:rPr lang="pt-BR" altLang="en-US" sz="1600" smtClean="0"/>
              <a:t>Aumento das ações de educação sanitária e coletas itinerantes;</a:t>
            </a:r>
          </a:p>
          <a:p>
            <a:pPr algn="just">
              <a:spcAft>
                <a:spcPts val="1200"/>
              </a:spcAft>
            </a:pPr>
            <a:r>
              <a:rPr lang="pt-BR" altLang="en-US" sz="1600" smtClean="0"/>
              <a:t>Incremento nas parcerias entre CDA/Sindicatos rurais/Entidades Representativas/CATI na divulgação da legislação de agrotóxicos com foco na utilização/armazenamento correto dos produtos.</a:t>
            </a:r>
          </a:p>
          <a:p>
            <a:pPr algn="just">
              <a:spcAft>
                <a:spcPts val="1200"/>
              </a:spcAft>
            </a:pPr>
            <a:r>
              <a:rPr lang="pt-BR" altLang="en-US" sz="1600" smtClean="0"/>
              <a:t>Inicio do recolhimento de 420 toneladas de agrotóxicos obsoletos no Estado de São Paulo</a:t>
            </a:r>
          </a:p>
          <a:p>
            <a:pPr algn="just">
              <a:spcAft>
                <a:spcPts val="1200"/>
              </a:spcAft>
            </a:pPr>
            <a:endParaRPr lang="pt-B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7"/>
          <p:cNvSpPr txBox="1">
            <a:spLocks noChangeArrowheads="1"/>
          </p:cNvSpPr>
          <p:nvPr/>
        </p:nvSpPr>
        <p:spPr bwMode="auto">
          <a:xfrm>
            <a:off x="247650" y="781050"/>
            <a:ext cx="8577263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516" tIns="45258" rIns="90516" bIns="45258">
            <a:spAutoFit/>
          </a:bodyPr>
          <a:lstStyle/>
          <a:p>
            <a:pPr algn="ctr" defTabSz="904875" eaLnBrk="1" hangingPunct="1">
              <a:spcBef>
                <a:spcPct val="50000"/>
              </a:spcBef>
            </a:pPr>
            <a:r>
              <a:rPr lang="pt-BR" altLang="en-US" sz="3600" b="1">
                <a:solidFill>
                  <a:srgbClr val="0000CC"/>
                </a:solidFill>
              </a:rPr>
              <a:t>MUITO OBRIGADO</a:t>
            </a:r>
          </a:p>
        </p:txBody>
      </p:sp>
      <p:sp>
        <p:nvSpPr>
          <p:cNvPr id="16387" name="CaixaDeTexto 1"/>
          <p:cNvSpPr txBox="1">
            <a:spLocks noChangeArrowheads="1"/>
          </p:cNvSpPr>
          <p:nvPr/>
        </p:nvSpPr>
        <p:spPr bwMode="auto">
          <a:xfrm>
            <a:off x="468313" y="2411413"/>
            <a:ext cx="81359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b="1"/>
              <a:t>Eng°. Agr°. Rafael de Melo Pereira</a:t>
            </a:r>
          </a:p>
          <a:p>
            <a:r>
              <a:rPr lang="pt-BR" altLang="en-US"/>
              <a:t>Diretor do Centro de Fiscalização de Insumos e Conservação do Solo</a:t>
            </a:r>
          </a:p>
          <a:p>
            <a:r>
              <a:rPr lang="pt-BR" altLang="en-US">
                <a:hlinkClick r:id="rId2"/>
              </a:rPr>
              <a:t>rafael.melo@cda.sp.gov.br</a:t>
            </a:r>
            <a:endParaRPr lang="pt-BR" altLang="en-US"/>
          </a:p>
          <a:p>
            <a:r>
              <a:rPr lang="pt-BR" altLang="en-US"/>
              <a:t>(19) 3045-3421</a:t>
            </a:r>
          </a:p>
          <a:p>
            <a:endParaRPr lang="pt-BR" altLang="en-US"/>
          </a:p>
          <a:p>
            <a:endParaRPr lang="pt-BR" altLang="en-US"/>
          </a:p>
          <a:p>
            <a:pPr algn="ctr"/>
            <a:r>
              <a:rPr lang="pt-BR" altLang="en-US"/>
              <a:t>www.defesa.agricultura.sp.gov.br</a:t>
            </a:r>
          </a:p>
          <a:p>
            <a:endParaRPr lang="pt-B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2062163" y="107950"/>
            <a:ext cx="4311650" cy="3743325"/>
            <a:chOff x="1115" y="663"/>
            <a:chExt cx="2880" cy="2739"/>
          </a:xfrm>
        </p:grpSpPr>
        <p:sp>
          <p:nvSpPr>
            <p:cNvPr id="3078" name="Rectangle 5"/>
            <p:cNvSpPr>
              <a:spLocks noChangeArrowheads="1"/>
            </p:cNvSpPr>
            <p:nvPr/>
          </p:nvSpPr>
          <p:spPr bwMode="auto">
            <a:xfrm>
              <a:off x="1115" y="2801"/>
              <a:ext cx="288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516" tIns="45258" rIns="90516" bIns="45258">
              <a:spAutoFit/>
            </a:bodyPr>
            <a:lstStyle/>
            <a:p>
              <a:pPr algn="ctr" defTabSz="904875" eaLnBrk="1" hangingPunct="1"/>
              <a:r>
                <a:rPr lang="pt-BR" altLang="en-US" sz="2400"/>
                <a:t>Secretaria de Agricultura</a:t>
              </a:r>
            </a:p>
            <a:p>
              <a:pPr algn="ctr" defTabSz="904875" eaLnBrk="1" hangingPunct="1"/>
              <a:r>
                <a:rPr lang="pt-BR" altLang="en-US" sz="2400"/>
                <a:t>e Abastecimento</a:t>
              </a:r>
            </a:p>
          </p:txBody>
        </p:sp>
        <p:pic>
          <p:nvPicPr>
            <p:cNvPr id="3079" name="Picture 6" descr="govern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77" y="663"/>
              <a:ext cx="1983" cy="1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5" name="Line 27"/>
          <p:cNvSpPr>
            <a:spLocks noChangeShapeType="1"/>
          </p:cNvSpPr>
          <p:nvPr/>
        </p:nvSpPr>
        <p:spPr bwMode="auto">
          <a:xfrm>
            <a:off x="4232275" y="3856038"/>
            <a:ext cx="0" cy="788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pic>
        <p:nvPicPr>
          <p:cNvPr id="3076" name="Picture 11" descr="cda"/>
          <p:cNvPicPr>
            <a:picLocks noChangeAspect="1" noChangeArrowheads="1"/>
          </p:cNvPicPr>
          <p:nvPr/>
        </p:nvPicPr>
        <p:blipFill>
          <a:blip r:embed="rId3"/>
          <a:srcRect t="28041" b="20515"/>
          <a:stretch>
            <a:fillRect/>
          </a:stretch>
        </p:blipFill>
        <p:spPr bwMode="auto">
          <a:xfrm>
            <a:off x="2559050" y="4725988"/>
            <a:ext cx="3381375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Line 27"/>
          <p:cNvSpPr>
            <a:spLocks noChangeShapeType="1"/>
          </p:cNvSpPr>
          <p:nvPr/>
        </p:nvSpPr>
        <p:spPr bwMode="auto">
          <a:xfrm>
            <a:off x="4181475" y="2166938"/>
            <a:ext cx="0" cy="788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Coordenadoria de Defesa Agropecuária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828675"/>
            <a:ext cx="8101013" cy="4608513"/>
          </a:xfrm>
          <a:noFill/>
          <a:ln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spcAft>
                <a:spcPts val="1200"/>
              </a:spcAft>
              <a:buFontTx/>
              <a:buNone/>
            </a:pPr>
            <a:r>
              <a:rPr lang="pt-BR" sz="1400" b="1" smtClean="0"/>
              <a:t> </a:t>
            </a:r>
            <a:endParaRPr lang="pt-BR" altLang="en-US" sz="1100" smtClean="0"/>
          </a:p>
        </p:txBody>
      </p:sp>
      <p:pic>
        <p:nvPicPr>
          <p:cNvPr id="4100" name="Imagem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984250"/>
            <a:ext cx="7165975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828675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spcAft>
                <a:spcPts val="1200"/>
              </a:spcAft>
              <a:buFontTx/>
              <a:buNone/>
              <a:defRPr/>
            </a:pPr>
            <a:r>
              <a:rPr lang="pt-BR" sz="1400" b="1" dirty="0"/>
              <a:t>1. Acompanhamento de Recolhimento de Produtos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Autos de interdição de produtos emitidos –  70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Desinterdição de produtos para recolhimento – 2.856 lotes de produtos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Notificação por desatendimento a solicitação de recolhimento – 29 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endParaRPr lang="pt-BR" sz="1400" b="1" dirty="0"/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r>
              <a:rPr lang="pt-BR" sz="1400" b="1" dirty="0"/>
              <a:t>2. Atendimentos ao público (cidadãos, funcionários e produtores)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Atendimentos realizados – 758 (425 atendimentos presenciais e 333 por demais canais)</a:t>
            </a:r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sz="1400" b="1" dirty="0"/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r>
              <a:rPr lang="pt-BR" sz="1400" b="1" dirty="0"/>
              <a:t>3. Atendimento ao MP/Delegacias/Fóruns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Comparecimento a audiências em fóruns – 14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Depoimentos em MP e delegacias – 57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Pareceres emitidos – 10 (Ex. Parecer desfavorável ao uso de </a:t>
            </a:r>
            <a:r>
              <a:rPr lang="pt-BR" sz="1400" b="1" dirty="0" err="1"/>
              <a:t>Benzoato</a:t>
            </a:r>
            <a:r>
              <a:rPr lang="pt-BR" sz="1400" b="1" dirty="0"/>
              <a:t> de </a:t>
            </a:r>
            <a:r>
              <a:rPr lang="pt-BR" sz="1400" b="1" dirty="0" err="1"/>
              <a:t>Amamectina</a:t>
            </a:r>
            <a:r>
              <a:rPr lang="pt-BR" sz="1400" b="1" dirty="0"/>
              <a:t>)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Reuniões com MP – 4</a:t>
            </a:r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sz="1400" b="1" dirty="0"/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endParaRPr lang="pt-BR" sz="1400" b="1" dirty="0"/>
          </a:p>
          <a:p>
            <a:pPr algn="just">
              <a:spcAft>
                <a:spcPts val="1200"/>
              </a:spcAft>
              <a:defRPr/>
            </a:pPr>
            <a:endParaRPr lang="pt-BR" alt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1044575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spcAft>
                <a:spcPts val="1200"/>
              </a:spcAft>
              <a:buFontTx/>
              <a:buNone/>
              <a:defRPr/>
            </a:pPr>
            <a:r>
              <a:rPr lang="pt-BR" sz="1400" b="1" dirty="0"/>
              <a:t>4. Cadastramentos de empresas (Novos e atualizações)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Prestadores de serviço  – 26 (Aplicação aérea ou não)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Fabricantes  – 19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Comércio  – 95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sz="1400" b="1" dirty="0"/>
              <a:t>UREV -  5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endParaRPr lang="pt-BR" sz="1400" b="1" dirty="0"/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sz="1400" b="1" dirty="0"/>
          </a:p>
          <a:p>
            <a:pPr algn="just">
              <a:spcAft>
                <a:spcPts val="1200"/>
              </a:spcAft>
              <a:defRPr/>
            </a:pPr>
            <a:endParaRPr lang="pt-BR" alt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noFill/>
          <a:ln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</a:pPr>
            <a:r>
              <a:rPr lang="pt-BR" altLang="en-US" sz="2400" smtClean="0"/>
              <a:t>193 fiscalizações em Empresas Prestadoras de Serviços na Aplicação de Agrotóxicos e Afins (29 empresas de aplicação aérea e 164 de aplicação terrestre);</a:t>
            </a:r>
          </a:p>
          <a:p>
            <a:pPr algn="just">
              <a:spcAft>
                <a:spcPts val="1200"/>
              </a:spcAft>
            </a:pPr>
            <a:r>
              <a:rPr lang="pt-BR" altLang="en-US" sz="2400" smtClean="0"/>
              <a:t>87 fiscalizações em Unidades de Recebimento de Embalagens Vazias;</a:t>
            </a:r>
          </a:p>
          <a:p>
            <a:pPr algn="just">
              <a:spcAft>
                <a:spcPts val="1200"/>
              </a:spcAft>
            </a:pPr>
            <a:r>
              <a:rPr lang="pt-BR" altLang="en-US" sz="2400" smtClean="0"/>
              <a:t>1378 fiscalizações em empresas de Comércio de Agrotóxicos e Afins;</a:t>
            </a:r>
          </a:p>
          <a:p>
            <a:pPr algn="just">
              <a:spcAft>
                <a:spcPts val="1200"/>
              </a:spcAft>
            </a:pPr>
            <a:r>
              <a:rPr lang="pt-BR" altLang="en-US" sz="2400" smtClean="0"/>
              <a:t>853 fiscalizações do Uso de Agrotóxicos e Afins em Propriedades Rurais.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  <a:defRPr/>
            </a:pPr>
            <a:r>
              <a:rPr lang="pt-BR" altLang="en-US" sz="2400" dirty="0"/>
              <a:t>Prestador de Serviços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39 notificações de adequações concluídas; 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12 fiscalizações foram lavrados autos de infração;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142 fiscalizações “status conforme”;</a:t>
            </a:r>
          </a:p>
          <a:p>
            <a:pPr marL="339725" lvl="1" indent="-339725" algn="just">
              <a:spcAft>
                <a:spcPts val="1200"/>
              </a:spcAft>
              <a:buFontTx/>
              <a:buChar char="•"/>
              <a:defRPr/>
            </a:pPr>
            <a:r>
              <a:rPr lang="pt-BR" altLang="en-US" sz="2400" dirty="0"/>
              <a:t>UREV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2 autos lavrados por não apresentar o controle de devolução;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6 notificações de adequações de instalação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79 fiscalizações “status conforme”;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  <a:defRPr/>
            </a:pPr>
            <a:r>
              <a:rPr lang="pt-BR" altLang="en-US" sz="2400" dirty="0"/>
              <a:t>Comércio de agrotóxicos e afins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432 notificações de adequações concluídas; 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198 fiscalizações foram lavrados autos de infração;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837 fiscalizações “status conforme”;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11 autos de infração em estabelecimentos sem registro.</a:t>
            </a:r>
          </a:p>
          <a:p>
            <a:pPr marL="339725" lvl="1" indent="-339725" algn="just">
              <a:spcAft>
                <a:spcPts val="1200"/>
              </a:spcAft>
              <a:buFontTx/>
              <a:buChar char="•"/>
              <a:defRPr/>
            </a:pPr>
            <a:r>
              <a:rPr lang="pt-BR" altLang="en-US" sz="2400" dirty="0"/>
              <a:t>Propriedade Rural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41 autos lavrados por desvio de uso e/ou armazenamento inadequado;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225 notificações de adequações;</a:t>
            </a:r>
          </a:p>
          <a:p>
            <a:pPr lvl="1" algn="just">
              <a:spcAft>
                <a:spcPts val="1200"/>
              </a:spcAft>
              <a:defRPr/>
            </a:pPr>
            <a:r>
              <a:rPr lang="pt-BR" altLang="en-US" sz="2000" dirty="0"/>
              <a:t>587 fiscalizações “status conforme”;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274638"/>
            <a:ext cx="8101013" cy="460375"/>
          </a:xfrm>
          <a:noFill/>
          <a:ln algn="ctr">
            <a:miter lim="800000"/>
            <a:headEnd/>
            <a:tailEnd/>
          </a:ln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en-US" sz="2400" b="1" smtClean="0">
                <a:solidFill>
                  <a:srgbClr val="0000CC"/>
                </a:solidFill>
              </a:rPr>
              <a:t>Dados da Fiscalização Agrotóxicos (2015)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971550"/>
            <a:ext cx="8101013" cy="4608513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16" tIns="45258" rIns="90516" bIns="45258" numCol="1" anchor="t" anchorCtr="0" compatLnSpc="1">
            <a:prstTxWarp prst="textNoShape">
              <a:avLst/>
            </a:prstTxWarp>
          </a:bodyPr>
          <a:lstStyle/>
          <a:p>
            <a:pPr algn="just">
              <a:spcAft>
                <a:spcPts val="1200"/>
              </a:spcAft>
              <a:defRPr/>
            </a:pPr>
            <a:r>
              <a:rPr lang="pt-BR" altLang="en-US" sz="2400" dirty="0"/>
              <a:t>Principais ocorrências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Embalagens vazias encontradas nas propriedades;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Armazenamento inadequado;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Embalagens vazias não devolvidas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Utilização de agrotóxicos vencidos;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Utilização de agrotóxicos em desacordo com rótulo e bula</a:t>
            </a:r>
          </a:p>
          <a:p>
            <a:pPr algn="just">
              <a:spcAft>
                <a:spcPts val="1200"/>
              </a:spcAft>
              <a:buFontTx/>
              <a:buChar char="-"/>
              <a:defRPr/>
            </a:pPr>
            <a:r>
              <a:rPr lang="pt-BR" altLang="en-US" sz="2400" dirty="0"/>
              <a:t>Compra e venda de produtos sem receituário</a:t>
            </a:r>
          </a:p>
          <a:p>
            <a:pPr marL="0" indent="0" algn="just">
              <a:spcAft>
                <a:spcPts val="1200"/>
              </a:spcAft>
              <a:buFontTx/>
              <a:buNone/>
              <a:defRPr/>
            </a:pPr>
            <a:endParaRPr lang="pt-B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Palestra Audiência Pública São Paulo USP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alestra Audiência Pública São Paulo USP [Modo de Compatibilidade]" id="{EA209125-F5F6-40E6-B137-86123C998204}" vid="{C7406070-55CC-4332-ACD5-C64AD29529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Palestra Audiência Pública São Paulo USP</Template>
  <TotalTime>0</TotalTime>
  <Words>749</Words>
  <Application>Microsoft Office PowerPoint</Application>
  <PresentationFormat>Personalizar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Palestra Audiência Pública São Paulo USP</vt:lpstr>
      <vt:lpstr>Slide 1</vt:lpstr>
      <vt:lpstr>Slide 2</vt:lpstr>
      <vt:lpstr>Coordenadoria de Defesa Agropecuária 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Dados da Fiscalização Agrotóxicos (2015)</vt:lpstr>
      <vt:lpstr>PRINCIPAIS DIFICULDADES</vt:lpstr>
      <vt:lpstr>Providencias imediatas geradas pelo diagnóstico do Programa de Fiscalização de Agrotóxicos e Afins da CDA/SAA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MARCELO</dc:creator>
  <cp:lastModifiedBy>MARCELO</cp:lastModifiedBy>
  <cp:revision>1</cp:revision>
  <dcterms:created xsi:type="dcterms:W3CDTF">2016-10-26T00:05:26Z</dcterms:created>
  <dcterms:modified xsi:type="dcterms:W3CDTF">2016-10-26T00:06:06Z</dcterms:modified>
</cp:coreProperties>
</file>