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6" r:id="rId2"/>
    <p:sldId id="457" r:id="rId3"/>
    <p:sldId id="458" r:id="rId4"/>
    <p:sldId id="453" r:id="rId5"/>
    <p:sldId id="454" r:id="rId6"/>
    <p:sldId id="410" r:id="rId7"/>
    <p:sldId id="411" r:id="rId8"/>
    <p:sldId id="412" r:id="rId9"/>
    <p:sldId id="434" r:id="rId10"/>
    <p:sldId id="460" r:id="rId11"/>
    <p:sldId id="461" r:id="rId12"/>
    <p:sldId id="462" r:id="rId13"/>
    <p:sldId id="463" r:id="rId14"/>
    <p:sldId id="455" r:id="rId15"/>
    <p:sldId id="451" r:id="rId16"/>
    <p:sldId id="450" r:id="rId17"/>
    <p:sldId id="449" r:id="rId18"/>
    <p:sldId id="452" r:id="rId19"/>
    <p:sldId id="448" r:id="rId20"/>
    <p:sldId id="464" r:id="rId21"/>
    <p:sldId id="465" r:id="rId22"/>
    <p:sldId id="459" r:id="rId23"/>
    <p:sldId id="429" r:id="rId24"/>
    <p:sldId id="430" r:id="rId25"/>
    <p:sldId id="43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67EF-DEB1-44E2-8C7F-70CA522B1E36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8DBF-27D9-4872-974B-9638A3E542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84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5D0B06-1E3A-47EE-96C5-3F9554554CDE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113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3526-1AF7-4D3E-9E05-0692AC795FCA}" type="datetimeFigureOut">
              <a:rPr lang="pt-BR" smtClean="0"/>
              <a:pPr/>
              <a:t>29/08/2016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7332-687E-47B6-BC3B-3760348A4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982663"/>
            <a:ext cx="15255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tângulo 2"/>
          <p:cNvSpPr>
            <a:spLocks noChangeArrowheads="1"/>
          </p:cNvSpPr>
          <p:nvPr/>
        </p:nvSpPr>
        <p:spPr bwMode="auto">
          <a:xfrm>
            <a:off x="1259632" y="1327655"/>
            <a:ext cx="6192837" cy="33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AUDIÊNCIA PÚBLICA: EXPOSIÇÃO AOS AGROTÓXICOS E GRAVAMES À SAÚDE E AO MEIO AMBIENTE</a:t>
            </a:r>
            <a:endParaRPr lang="pt-BR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GEOGRAFIA DA PULVERIZAÇÃO AÉREA E DIMENSIONAMENTO DOS IMPACTOS À SAÚDE E AO MEIO AMBIENTE</a:t>
            </a:r>
            <a:endParaRPr lang="pt-BR" sz="1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CaixaDeTexto 3"/>
          <p:cNvSpPr txBox="1">
            <a:spLocks noChangeArrowheads="1"/>
          </p:cNvSpPr>
          <p:nvPr/>
        </p:nvSpPr>
        <p:spPr bwMode="auto">
          <a:xfrm>
            <a:off x="4572000" y="4797425"/>
            <a:ext cx="43703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sz="1600" b="1" dirty="0"/>
              <a:t>                              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sz="1600" b="1" dirty="0"/>
              <a:t>                              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pt-BR" sz="1600" b="1" dirty="0" smtClean="0"/>
          </a:p>
          <a:p>
            <a:pPr algn="r">
              <a:spcBef>
                <a:spcPct val="0"/>
              </a:spcBef>
              <a:buFontTx/>
              <a:buNone/>
            </a:pPr>
            <a:r>
              <a:rPr lang="pt-BR" sz="1600" b="1" dirty="0" err="1" smtClean="0"/>
              <a:t>Profª</a:t>
            </a:r>
            <a:r>
              <a:rPr lang="pt-BR" sz="1600" b="1" dirty="0" smtClean="0"/>
              <a:t> Ada </a:t>
            </a:r>
            <a:r>
              <a:rPr lang="pt-BR" sz="1600" b="1" dirty="0"/>
              <a:t>Cristina Pontes </a:t>
            </a:r>
            <a:r>
              <a:rPr lang="pt-BR" sz="1600" b="1" dirty="0" smtClean="0"/>
              <a:t>Aguiar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sz="1600" b="1" dirty="0" smtClean="0"/>
              <a:t>Núcleo TRAMAS/UFC</a:t>
            </a:r>
            <a:endParaRPr lang="pt-BR" sz="1600" b="1" dirty="0"/>
          </a:p>
          <a:p>
            <a:pPr algn="r">
              <a:spcBef>
                <a:spcPct val="0"/>
              </a:spcBef>
              <a:buFontTx/>
              <a:buNone/>
            </a:pPr>
            <a:endParaRPr lang="pt-BR" sz="1600" b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pt-BR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Os (</a:t>
            </a:r>
            <a:r>
              <a:rPr lang="pt-BR" sz="3600" b="1" dirty="0" err="1"/>
              <a:t>des</a:t>
            </a:r>
            <a:r>
              <a:rPr lang="pt-BR" sz="3600" b="1" dirty="0"/>
              <a:t>)caminhos da Vigilância em Saúde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1800" dirty="0" smtClean="0"/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No </a:t>
            </a:r>
            <a:r>
              <a:rPr lang="pt-BR" sz="1800" dirty="0"/>
              <a:t>aparato jurídico-institucional que vem sendo instituído a partir da Reforma Sanitária, </a:t>
            </a:r>
            <a:r>
              <a:rPr lang="pt-BR" sz="1800" dirty="0" smtClean="0"/>
              <a:t>os casos deveriam, </a:t>
            </a:r>
            <a:r>
              <a:rPr lang="pt-BR" sz="1800" dirty="0"/>
              <a:t>formalmente, seguir o seguinte fluxo</a:t>
            </a:r>
            <a:r>
              <a:rPr lang="pt-BR" sz="1800" dirty="0" smtClean="0"/>
              <a:t>: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Diagnóstico da doença do trabalho – notificação do caso – vigilância epidemiológica/vigilância da Saúde dos Trabalhadores/Vigilância da Saúde </a:t>
            </a:r>
            <a:r>
              <a:rPr lang="pt-BR" sz="1800" dirty="0" smtClean="0"/>
              <a:t>Ambiental</a:t>
            </a:r>
          </a:p>
          <a:p>
            <a:pPr marL="0" indent="0" algn="just">
              <a:buNone/>
            </a:pPr>
            <a:endParaRPr lang="pt-BR" sz="1800" dirty="0"/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217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Os (</a:t>
            </a:r>
            <a:r>
              <a:rPr lang="pt-BR" sz="3600" b="1" dirty="0" err="1"/>
              <a:t>des</a:t>
            </a:r>
            <a:r>
              <a:rPr lang="pt-BR" sz="3600" b="1" dirty="0"/>
              <a:t>)caminhos da Vigilância em Saúde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800" b="1" dirty="0"/>
              <a:t>Diagnóstico da doença do </a:t>
            </a:r>
            <a:r>
              <a:rPr lang="pt-BR" sz="1800" b="1" dirty="0" smtClean="0"/>
              <a:t>trabalho:</a:t>
            </a:r>
          </a:p>
          <a:p>
            <a:pPr marL="0" indent="0" algn="just">
              <a:buNone/>
            </a:pPr>
            <a:endParaRPr lang="pt-BR" sz="1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Processos de </a:t>
            </a:r>
            <a:r>
              <a:rPr lang="pt-BR" sz="1400" dirty="0" err="1"/>
              <a:t>territorialização</a:t>
            </a:r>
            <a:r>
              <a:rPr lang="pt-BR" sz="1400" dirty="0"/>
              <a:t> na ABS/ESF pouco consideram os processos produtivos em curso no </a:t>
            </a:r>
            <a:r>
              <a:rPr lang="pt-BR" sz="1400" dirty="0" smtClean="0"/>
              <a:t>território;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Os programas verticais direcionam a organização da atenção segundo patologias prevalentes, indicadas a partir dos dados epidemiológicos já </a:t>
            </a:r>
            <a:r>
              <a:rPr lang="pt-BR" sz="1400" dirty="0" smtClean="0"/>
              <a:t>disponíveis;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ações de assistência e a semiologia médica raramente levam em conta as relações </a:t>
            </a:r>
            <a:r>
              <a:rPr lang="pt-BR" sz="1400" dirty="0" smtClean="0"/>
              <a:t>saúde-trabalho-ambiente;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 dificuldade de acesso aos serviços de saúde, seja por sua localização, seja pelo horário de atendimento incompatível com a jornada de trabalho, ou mesmo a baixa expectativa com a resolutividade do serviço desestimulam os trabalhadores e trabalhadoras a procurarem atenção</a:t>
            </a:r>
            <a:r>
              <a:rPr lang="pt-BR" sz="1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 avaliação da exposição aos agrotóxicos é complexa, tendo em vista o elevado número de ingredientes ativos (IA) autorizados no país (534</a:t>
            </a:r>
            <a:r>
              <a:rPr lang="pt-BR" sz="1400" dirty="0" smtClean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 clínica médica, marcada pelo paradigma mecanicista de ciência – positivista, linear, fragmentário, entre outros – encontra dificuldades para analisar a etiologia dos agravos e estabelecer nexos com a exposição a riscos ocupacionais e ambientais, colocando-se na dependência de análises toxicológicas que confirmariam o diagnóstico – estas, por sua vez, ainda pouco estruturadas no sistema;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 assédio moral exercido pela empresa sobre os médicos que trabalham dentro delas para que não se estabeleça o nexo entre o adoecimento e os riscos no trabalho.</a:t>
            </a:r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610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Os (</a:t>
            </a:r>
            <a:r>
              <a:rPr lang="pt-BR" sz="3600" b="1" dirty="0" err="1"/>
              <a:t>des</a:t>
            </a:r>
            <a:r>
              <a:rPr lang="pt-BR" sz="3600" b="1" dirty="0"/>
              <a:t>)caminhos da Vigilância em Saúde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2644" y="1196752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r>
              <a:rPr lang="pt-BR" sz="1800" b="1" dirty="0"/>
              <a:t>Notificação do </a:t>
            </a:r>
            <a:r>
              <a:rPr lang="pt-BR" sz="1800" b="1" dirty="0" smtClean="0"/>
              <a:t>caso:</a:t>
            </a:r>
          </a:p>
          <a:p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Os serviços de saúde são pressionados por demanda frequentemente superior ao que possibilita o dimensionamento da equipe, gerando sobrecargas que comprometem a qualidade do atendimento e comprimem o tempo que seria dedicado aos procedimentos de notificação e a qualidade de seu preenchimento;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relações contratuais de trabalho dos profissionais de saúde resultam em rotatividade, a qual compromete a eficácia das capacitações (inclusive sobre os sistemas de informação) promovidas pelo sistema de saúde;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relações do poder local com os serviços, fortalecidas pela descentralização do SUS, podem impor limites ao estabelecimento do nexo entre o agravo e o trabalho ou a contaminação ambiental, que “incriminaria” empresas, nas quais, inclusive, algumas vezes, os próprios profissionais do SUS também trabalham;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Os profissionais consideram que não percebem os retornos que deveriam ser gerados pela realização das notificações aos serviços, e assim se desmotivam a seguir </a:t>
            </a:r>
            <a:r>
              <a:rPr lang="pt-BR" sz="1400" dirty="0" smtClean="0"/>
              <a:t>notificando.</a:t>
            </a:r>
            <a:endParaRPr lang="pt-BR" sz="1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263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Os (</a:t>
            </a:r>
            <a:r>
              <a:rPr lang="pt-BR" sz="3600" b="1" dirty="0" err="1"/>
              <a:t>des</a:t>
            </a:r>
            <a:r>
              <a:rPr lang="pt-BR" sz="3600" b="1" dirty="0"/>
              <a:t>)caminhos da Vigilância em Saúde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760140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800" b="1" dirty="0"/>
              <a:t>Vigilâncias epidemiológica, da Saúde dos Trabalhadores e da Saúde </a:t>
            </a:r>
            <a:r>
              <a:rPr lang="pt-BR" sz="1800" b="1" dirty="0" smtClean="0"/>
              <a:t>Ambiental</a:t>
            </a:r>
          </a:p>
          <a:p>
            <a:pPr algn="just"/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Os profissionais da vigilância no SUS, de modo geral, precisam enfrentar diversas dificuldades para acessar as empresas, ambientes de trabalho e trabalhadores, desde os meios de deslocamento até a “permissão” das empresas para o acesso; também não estão articulados aos serviços especializados em segurança e medicina do trabalho (SESMT) das empresas, que funcionam de forma autonomizada;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ações de vigilância, especialmente da Saúde dos Trabalhadores e da Saúde Ambiental, demandam conhecimentos técnicos amplos e diversificados, de acordo com o ramo de atividades dos empreendimentos, exigindo a constituição de equipes multiprofissionais e independentes, em processo de educação permanente e </a:t>
            </a:r>
            <a:r>
              <a:rPr lang="pt-BR" sz="1400" dirty="0" err="1"/>
              <a:t>territorializada</a:t>
            </a:r>
            <a:r>
              <a:rPr lang="pt-BR" sz="14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ações de vigilância supõem também uma infraestrutura técnica de apoio, regionalizada, principalmente para a realização de análises toxicológicas e de contaminação ambiental, ainda não suficientemente estruturada no país, tanto quantitativa como qualitativamente;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As ações de vigilância ainda são limitadas pelo reduzido poder jurídico-institucional do SUS para incidir sobre as empresas e efetivamente exigir modificações das condições de trabalho ou das práticas ambientais destas organizações privadas; e pela influência de políticos sobre a gestão e sobre os profissionais;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 possibilidade de articulação </a:t>
            </a:r>
            <a:r>
              <a:rPr lang="pt-BR" sz="1400" dirty="0" err="1"/>
              <a:t>intersetorial</a:t>
            </a:r>
            <a:r>
              <a:rPr lang="pt-BR" sz="1400" dirty="0"/>
              <a:t> para potencializar as ações das diferentes instituições afetas à saúde ambiental e dos trabalhadores, via de regra, ainda permanece como desafio a ser enfrentado</a:t>
            </a:r>
            <a:r>
              <a:rPr lang="pt-BR" sz="1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O arcabouço jurídico-institucional que dá sustentação às ações de vigilância traz as marcas do paradigma do uso seguro de agrotóxicos, baseando-se em Valores Máximos Residuais ou Limites de Tolerância (Friedrich, 2013; Rigotto e Aguiar, 2015) e concentrando a prevenção no uso de Equipamentos de Proteção Individuais, os quais não protegem efetivamente a </a:t>
            </a:r>
            <a:r>
              <a:rPr lang="pt-BR" sz="1400" dirty="0" smtClean="0"/>
              <a:t>saúde.</a:t>
            </a:r>
            <a:endParaRPr lang="pt-BR" sz="1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sz="1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88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Da “Revolução à Modernização Agrícola: aumentar a produtividade e acabar com a fome?</a:t>
            </a:r>
          </a:p>
        </p:txBody>
      </p:sp>
      <p:pic>
        <p:nvPicPr>
          <p:cNvPr id="20483" name="Picture 6" descr="F19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852738"/>
            <a:ext cx="4656138" cy="3308350"/>
          </a:xfrm>
        </p:spPr>
      </p:pic>
      <p:sp>
        <p:nvSpPr>
          <p:cNvPr id="2048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2276475"/>
            <a:ext cx="3744913" cy="424815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expansão das         agroindústrias</a:t>
            </a:r>
          </a:p>
          <a:p>
            <a:r>
              <a:rPr lang="pt-PT" dirty="0" smtClean="0"/>
              <a:t>intensiva utilização de sementes transgênicas, </a:t>
            </a:r>
          </a:p>
          <a:p>
            <a:r>
              <a:rPr lang="pt-PT" dirty="0" smtClean="0"/>
              <a:t>insumos químicos (fertilizantes e agrotóxicos), </a:t>
            </a:r>
          </a:p>
          <a:p>
            <a:r>
              <a:rPr lang="pt-PT" dirty="0" smtClean="0"/>
              <a:t>mecanização da produção, </a:t>
            </a:r>
          </a:p>
          <a:p>
            <a:r>
              <a:rPr lang="pt-PT" dirty="0" smtClean="0"/>
              <a:t>uso extensivo de tecnologia</a:t>
            </a:r>
          </a:p>
          <a:p>
            <a:r>
              <a:rPr lang="pt-PT" dirty="0" smtClean="0"/>
              <a:t>Estado: atração, viabilização, apoio, financiamento, legitimação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594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971550" y="1125538"/>
            <a:ext cx="7272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/>
              <a:t>Pulverização aérea de agrotóxicos</a:t>
            </a:r>
          </a:p>
        </p:txBody>
      </p:sp>
      <p:pic>
        <p:nvPicPr>
          <p:cNvPr id="13316" name="Picture 2" descr="http://medias.canalrural.com.br/resources/jpg/3/8/1468847277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3068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aixaDeTexto 2"/>
          <p:cNvSpPr txBox="1">
            <a:spLocks noChangeArrowheads="1"/>
          </p:cNvSpPr>
          <p:nvPr/>
        </p:nvSpPr>
        <p:spPr bwMode="auto">
          <a:xfrm>
            <a:off x="2801938" y="6308725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200" b="1"/>
              <a:t> Foto 1: aeronave pulverizando agrotóxicos em plantação; Fonte: Cenipa/Divulgação</a:t>
            </a:r>
          </a:p>
        </p:txBody>
      </p:sp>
      <p:sp>
        <p:nvSpPr>
          <p:cNvPr id="13318" name="CaixaDeTexto 3"/>
          <p:cNvSpPr txBox="1">
            <a:spLocks noChangeArrowheads="1"/>
          </p:cNvSpPr>
          <p:nvPr/>
        </p:nvSpPr>
        <p:spPr bwMode="auto">
          <a:xfrm>
            <a:off x="390525" y="1443038"/>
            <a:ext cx="83534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pt-BR" sz="1600"/>
          </a:p>
          <a:p>
            <a:pPr algn="just">
              <a:spcBef>
                <a:spcPct val="0"/>
              </a:spcBef>
            </a:pPr>
            <a:r>
              <a:rPr lang="pt-BR" sz="1600"/>
              <a:t>Grave processo de contaminação ambiental, pois, enquanto apenas 32% das substâncias aplicadas permanecem nas plantas, 19% se disseminam pelo ar, atingindo as áreas que estão ao redor das plantações, e 49% ficam retidas no solo, informações disponibilizadas pela Empresa Brasileira de Pesquisa Agropecuária - EMBRAPA </a:t>
            </a:r>
            <a:r>
              <a:rPr lang="pt-BR" sz="1100"/>
              <a:t>(PIGNATI, MACHADO, CABRAL, 2007);</a:t>
            </a:r>
            <a:endParaRPr lang="pt-BR" sz="1400"/>
          </a:p>
          <a:p>
            <a:pPr algn="just">
              <a:spcBef>
                <a:spcPct val="0"/>
              </a:spcBef>
            </a:pPr>
            <a:endParaRPr lang="pt-BR" sz="1400"/>
          </a:p>
          <a:p>
            <a:pPr algn="just">
              <a:spcBef>
                <a:spcPct val="0"/>
              </a:spcBef>
            </a:pPr>
            <a:r>
              <a:rPr lang="pt-BR" sz="1600"/>
              <a:t>Sancionada Lei que autoriza pulverização aérea nas áreas urbanas (13.301).</a:t>
            </a:r>
          </a:p>
          <a:p>
            <a:pPr algn="just">
              <a:spcBef>
                <a:spcPct val="0"/>
              </a:spcBef>
            </a:pPr>
            <a:endParaRPr lang="pt-BR" sz="1600"/>
          </a:p>
          <a:p>
            <a:pPr algn="just">
              <a:spcBef>
                <a:spcPct val="0"/>
              </a:spcBef>
            </a:pPr>
            <a:endParaRPr lang="pt-BR" sz="1600"/>
          </a:p>
          <a:p>
            <a:pPr>
              <a:spcBef>
                <a:spcPct val="0"/>
              </a:spcBef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6238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ixaDeTexto 5"/>
          <p:cNvSpPr txBox="1">
            <a:spLocks noChangeArrowheads="1"/>
          </p:cNvSpPr>
          <p:nvPr/>
        </p:nvSpPr>
        <p:spPr bwMode="auto">
          <a:xfrm>
            <a:off x="931863" y="1412875"/>
            <a:ext cx="7272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/>
              <a:t>Contexto do uso de agrotóxicos no Brasil</a:t>
            </a:r>
          </a:p>
        </p:txBody>
      </p:sp>
      <p:sp>
        <p:nvSpPr>
          <p:cNvPr id="12292" name="CaixaDeTexto 1"/>
          <p:cNvSpPr txBox="1">
            <a:spLocks noChangeArrowheads="1"/>
          </p:cNvSpPr>
          <p:nvPr/>
        </p:nvSpPr>
        <p:spPr bwMode="auto">
          <a:xfrm>
            <a:off x="468313" y="2060575"/>
            <a:ext cx="82073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r>
              <a:rPr lang="pt-BR" sz="1800"/>
              <a:t>São registrados 2.000 componentes, 674 produtos técnicos, 1295 agrotóxicos e 470 ingredientes ativos no Brasil </a:t>
            </a:r>
            <a:r>
              <a:rPr lang="pt-BR" sz="1100"/>
              <a:t>(ANVISA, 2013);</a:t>
            </a:r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 i="1"/>
          </a:p>
          <a:p>
            <a:pPr>
              <a:spcBef>
                <a:spcPct val="0"/>
              </a:spcBef>
            </a:pPr>
            <a:r>
              <a:rPr lang="pt-BR" sz="1800"/>
              <a:t>Uso crescente, cenário de exposição múltipla, dificuldades para diagnosticar os efeitos sobre a saúde humana </a:t>
            </a:r>
            <a:r>
              <a:rPr lang="pt-BR" sz="1100"/>
              <a:t>(MATOS, SANTANA E NOBRE, 2002).</a:t>
            </a:r>
            <a:endParaRPr lang="pt-BR" sz="1400"/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5017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1042988" y="1341438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/>
              <a:t>Contexto do uso de agrotóxicos no Brasil</a:t>
            </a:r>
          </a:p>
        </p:txBody>
      </p:sp>
      <p:sp>
        <p:nvSpPr>
          <p:cNvPr id="11268" name="CaixaDeTexto 1"/>
          <p:cNvSpPr txBox="1">
            <a:spLocks noChangeArrowheads="1"/>
          </p:cNvSpPr>
          <p:nvPr/>
        </p:nvSpPr>
        <p:spPr bwMode="auto">
          <a:xfrm>
            <a:off x="468313" y="2060575"/>
            <a:ext cx="8207375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endParaRPr lang="pt-BR" sz="1800" dirty="0"/>
          </a:p>
          <a:p>
            <a:pPr algn="just">
              <a:spcBef>
                <a:spcPct val="0"/>
              </a:spcBef>
            </a:pPr>
            <a:r>
              <a:rPr lang="pt-BR" sz="1800" dirty="0"/>
              <a:t>Agronegócio </a:t>
            </a:r>
            <a:r>
              <a:rPr lang="pt-BR" sz="1800" i="1" dirty="0"/>
              <a:t>versus </a:t>
            </a:r>
            <a:r>
              <a:rPr lang="pt-BR" sz="1800" dirty="0"/>
              <a:t>Uso de agrotóxicos no Brasil: Mato Grosso (22%), São Paulo (13,7%), Paraná (13,1%), Goiás (10%), Rio Grande do Sul (10%), Minas Gerais (7,3%), Bahia (6,6%) e Mato Grosso do Sul (5,6%) </a:t>
            </a:r>
            <a:r>
              <a:rPr lang="pt-BR" sz="1100" dirty="0"/>
              <a:t>(SINDAG, </a:t>
            </a:r>
            <a:r>
              <a:rPr lang="pt-BR" sz="1100" dirty="0" smtClean="0"/>
              <a:t>2013);</a:t>
            </a:r>
          </a:p>
          <a:p>
            <a:pPr algn="just">
              <a:spcBef>
                <a:spcPct val="0"/>
              </a:spcBef>
            </a:pPr>
            <a:endParaRPr lang="pt-BR" sz="1400" dirty="0"/>
          </a:p>
          <a:p>
            <a:pPr algn="just">
              <a:spcBef>
                <a:spcPct val="0"/>
              </a:spcBef>
            </a:pPr>
            <a:r>
              <a:rPr lang="pt-BR" sz="1800" dirty="0"/>
              <a:t>Assimetria na distribuição dos recursos: R$ 120 bilhões no setor agrícola e pecuário, em 2011, destinando R$ 100 bilhões aos grandes proprietários, o que representou um valor 600% superior ao montante investido na agricultura </a:t>
            </a:r>
            <a:r>
              <a:rPr lang="pt-BR" sz="1800" dirty="0" smtClean="0"/>
              <a:t>familiar;</a:t>
            </a:r>
            <a:endParaRPr lang="pt-BR" sz="1100" dirty="0"/>
          </a:p>
          <a:p>
            <a:pPr algn="just">
              <a:spcBef>
                <a:spcPct val="0"/>
              </a:spcBef>
            </a:pPr>
            <a:endParaRPr lang="pt-BR" sz="1400" dirty="0"/>
          </a:p>
          <a:p>
            <a:pPr algn="just">
              <a:spcBef>
                <a:spcPct val="0"/>
              </a:spcBef>
            </a:pPr>
            <a:r>
              <a:rPr lang="pt-BR" sz="1800" dirty="0"/>
              <a:t>Incentivos fiscais </a:t>
            </a:r>
            <a:r>
              <a:rPr lang="pt-BR" sz="1100" dirty="0"/>
              <a:t>(CARNEIRO et al, 2012; TEIXEIRA et al, 2011; CEARÁ, 1997).</a:t>
            </a:r>
          </a:p>
          <a:p>
            <a:pPr>
              <a:spcBef>
                <a:spcPct val="0"/>
              </a:spcBef>
            </a:pP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0359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971550" y="1125538"/>
            <a:ext cx="7272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/>
              <a:t>Contaminação ambiental por agrotóxicos</a:t>
            </a:r>
          </a:p>
        </p:txBody>
      </p:sp>
      <p:sp>
        <p:nvSpPr>
          <p:cNvPr id="14340" name="CaixaDeTexto 2"/>
          <p:cNvSpPr txBox="1">
            <a:spLocks noChangeArrowheads="1"/>
          </p:cNvSpPr>
          <p:nvPr/>
        </p:nvSpPr>
        <p:spPr bwMode="auto">
          <a:xfrm>
            <a:off x="2484438" y="652462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pt-BR" sz="1800"/>
          </a:p>
        </p:txBody>
      </p:sp>
      <p:sp>
        <p:nvSpPr>
          <p:cNvPr id="14341" name="CaixaDeTexto 3"/>
          <p:cNvSpPr txBox="1">
            <a:spLocks noChangeArrowheads="1"/>
          </p:cNvSpPr>
          <p:nvPr/>
        </p:nvSpPr>
        <p:spPr bwMode="auto">
          <a:xfrm>
            <a:off x="390525" y="1219200"/>
            <a:ext cx="8353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r>
              <a:rPr lang="pt-BR" sz="1800"/>
              <a:t>Alimentos contaminados, análise do Programa de Análise de Resíduos de Agrotóxicos (PARA) </a:t>
            </a:r>
            <a:r>
              <a:rPr lang="pt-BR" sz="1100"/>
              <a:t>(ANVISA, 2013c);</a:t>
            </a:r>
          </a:p>
          <a:p>
            <a:pPr>
              <a:spcBef>
                <a:spcPct val="0"/>
              </a:spcBef>
            </a:pPr>
            <a:endParaRPr lang="pt-BR" sz="1400"/>
          </a:p>
          <a:p>
            <a:pPr>
              <a:spcBef>
                <a:spcPct val="0"/>
              </a:spcBef>
            </a:pPr>
            <a:r>
              <a:rPr lang="pt-BR" sz="1800"/>
              <a:t>Contaminação da água para consumo humano, 55,6% (10) comprovaram valores de concentração dos agrotóxicos acima do permitido por lei em água potável (BRASIL, 2013). </a:t>
            </a:r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/>
          </a:p>
          <a:p>
            <a:pPr>
              <a:spcBef>
                <a:spcPct val="0"/>
              </a:spcBef>
            </a:pPr>
            <a:endParaRPr lang="pt-BR" sz="1800"/>
          </a:p>
        </p:txBody>
      </p:sp>
      <p:pic>
        <p:nvPicPr>
          <p:cNvPr id="1434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0661" r="26273" b="17825"/>
          <a:stretch>
            <a:fillRect/>
          </a:stretch>
        </p:blipFill>
        <p:spPr bwMode="auto">
          <a:xfrm>
            <a:off x="1384300" y="3675063"/>
            <a:ext cx="64484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"/>
          <p:cNvSpPr txBox="1">
            <a:spLocks noChangeArrowheads="1"/>
          </p:cNvSpPr>
          <p:nvPr/>
        </p:nvSpPr>
        <p:spPr bwMode="auto">
          <a:xfrm>
            <a:off x="1279525" y="5699125"/>
            <a:ext cx="6553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sz="1600" b="1"/>
          </a:p>
          <a:p>
            <a:pPr algn="ctr">
              <a:spcBef>
                <a:spcPct val="0"/>
              </a:spcBef>
              <a:buFontTx/>
              <a:buNone/>
            </a:pPr>
            <a:endParaRPr lang="pt-BR" sz="16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1600" b="1"/>
              <a:t>Gráfico 2: Distribuição das amostras analisadas segundo a presença ou a ausência de resíduos de agrotóxicos, PARA, 2012.Fonte: ANVISA, 2013.</a:t>
            </a:r>
          </a:p>
        </p:txBody>
      </p:sp>
    </p:spTree>
    <p:extLst>
      <p:ext uri="{BB962C8B-B14F-4D97-AF65-F5344CB8AC3E}">
        <p14:creationId xmlns:p14="http://schemas.microsoft.com/office/powerpoint/2010/main" val="3845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71938" y="97790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AEROPORTO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85750"/>
            <a:ext cx="10715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7000875" y="7143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Cultivo banana</a:t>
            </a:r>
          </a:p>
          <a:p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C. DO MEIO</a:t>
            </a:r>
            <a:endParaRPr lang="pt-BR" sz="14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572250" y="2447925"/>
            <a:ext cx="78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TOMÉ</a:t>
            </a:r>
            <a:endParaRPr lang="pt-BR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5313" y="519113"/>
            <a:ext cx="10588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C. DO MEIO</a:t>
            </a:r>
            <a:endParaRPr lang="pt-BR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 rot="358463">
            <a:off x="5716588" y="328613"/>
            <a:ext cx="966787" cy="6492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 rot="-1840247">
            <a:off x="6323013" y="2165350"/>
            <a:ext cx="1174750" cy="8953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500688" y="6215063"/>
            <a:ext cx="2744787" cy="307975"/>
          </a:xfrm>
          <a:prstGeom prst="rect">
            <a:avLst/>
          </a:prstGeom>
          <a:solidFill>
            <a:schemeClr val="bg2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Slide cedido pela Empresa Frutacor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 rot="-1840247">
            <a:off x="1816100" y="4684713"/>
            <a:ext cx="512763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 rot="-1840247">
            <a:off x="1522413" y="5435600"/>
            <a:ext cx="622300" cy="354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 rot="-1840247">
            <a:off x="279400" y="5556250"/>
            <a:ext cx="566738" cy="481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 rot="-1840247">
            <a:off x="2328863" y="3676650"/>
            <a:ext cx="512762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 rot="-1840247">
            <a:off x="3121025" y="3317875"/>
            <a:ext cx="512763" cy="3794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tângulo 1"/>
          <p:cNvSpPr>
            <a:spLocks noChangeArrowheads="1"/>
          </p:cNvSpPr>
          <p:nvPr/>
        </p:nvSpPr>
        <p:spPr bwMode="auto">
          <a:xfrm>
            <a:off x="2286000" y="600075"/>
            <a:ext cx="4572000" cy="59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“Tudo está contaminado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Terra, caule, folha e fruto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Pior é a nossa água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Isso eu acho um absurdo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Ninguém toma providência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 acabar com isso tudo                                                                                                   [...]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Estamos perdendo jovens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Mulher e crianças também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Feto que não desenvolve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o aborto logo vem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Crianças com deficiência</a:t>
            </a:r>
            <a:b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Já tem nascido mais de </a:t>
            </a:r>
            <a:r>
              <a:rPr lang="pt-BR" sz="1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pt-BR" sz="1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[...]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pt-BR" sz="1200" i="1" dirty="0" smtClean="0">
                <a:latin typeface="+mn-lt"/>
              </a:rPr>
              <a:t>O </a:t>
            </a:r>
            <a:r>
              <a:rPr lang="pt-BR" sz="1200" i="1" dirty="0">
                <a:latin typeface="+mn-lt"/>
              </a:rPr>
              <a:t>câncer está matando</a:t>
            </a:r>
            <a:br>
              <a:rPr lang="pt-BR" sz="1200" i="1" dirty="0">
                <a:latin typeface="+mn-lt"/>
              </a:rPr>
            </a:br>
            <a:r>
              <a:rPr lang="pt-BR" sz="1200" i="1" dirty="0">
                <a:latin typeface="+mn-lt"/>
              </a:rPr>
              <a:t>Muita gente a cada mês</a:t>
            </a:r>
            <a:br>
              <a:rPr lang="pt-BR" sz="1200" i="1" dirty="0">
                <a:latin typeface="+mn-lt"/>
              </a:rPr>
            </a:br>
            <a:r>
              <a:rPr lang="pt-BR" sz="1200" i="1" dirty="0">
                <a:latin typeface="+mn-lt"/>
              </a:rPr>
              <a:t>Não tem mais o que fazer</a:t>
            </a:r>
            <a:br>
              <a:rPr lang="pt-BR" sz="1200" i="1" dirty="0">
                <a:latin typeface="+mn-lt"/>
              </a:rPr>
            </a:br>
            <a:r>
              <a:rPr lang="pt-BR" sz="1200" i="1" dirty="0">
                <a:latin typeface="+mn-lt"/>
              </a:rPr>
              <a:t>Só Jesus que é rei dos reis</a:t>
            </a:r>
            <a:br>
              <a:rPr lang="pt-BR" sz="1200" i="1" dirty="0">
                <a:latin typeface="+mn-lt"/>
              </a:rPr>
            </a:br>
            <a:r>
              <a:rPr lang="pt-BR" sz="1200" i="1" dirty="0">
                <a:latin typeface="+mn-lt"/>
              </a:rPr>
              <a:t>Que os políticos incompetentes</a:t>
            </a:r>
            <a:br>
              <a:rPr lang="pt-BR" sz="1200" i="1" dirty="0">
                <a:latin typeface="+mn-lt"/>
              </a:rPr>
            </a:br>
            <a:r>
              <a:rPr lang="pt-BR" sz="1200" i="1" dirty="0">
                <a:latin typeface="+mn-lt"/>
              </a:rPr>
              <a:t>Vê e finge que não </a:t>
            </a:r>
            <a:r>
              <a:rPr lang="pt-BR" sz="1200" i="1" dirty="0" smtClean="0">
                <a:latin typeface="+mn-lt"/>
              </a:rPr>
              <a:t>vê”</a:t>
            </a:r>
            <a:endParaRPr lang="pt-BR" sz="2800" dirty="0" smtClean="0"/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Autora: Maria do Levi (Comunidade de Tomé, Chapada do Apodi, Ceará)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2"/>
          <p:cNvSpPr txBox="1">
            <a:spLocks noChangeArrowheads="1"/>
          </p:cNvSpPr>
          <p:nvPr/>
        </p:nvSpPr>
        <p:spPr bwMode="auto">
          <a:xfrm>
            <a:off x="2484438" y="652462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pt-BR" sz="1800"/>
          </a:p>
        </p:txBody>
      </p:sp>
      <p:sp>
        <p:nvSpPr>
          <p:cNvPr id="4" name="CaixaDeTexto 3"/>
          <p:cNvSpPr txBox="1"/>
          <p:nvPr/>
        </p:nvSpPr>
        <p:spPr>
          <a:xfrm>
            <a:off x="391318" y="1035312"/>
            <a:ext cx="83534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b="1" dirty="0"/>
              <a:t>Contaminação ambiental: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1400" dirty="0"/>
              <a:t>Presença de agrotóxicos em seis das dez amostras de água colhidas no Aquífero </a:t>
            </a:r>
            <a:r>
              <a:rPr lang="pt-BR" sz="1400" dirty="0" err="1"/>
              <a:t>Jandaíra</a:t>
            </a:r>
            <a:r>
              <a:rPr lang="pt-BR" sz="1400" dirty="0"/>
              <a:t> </a:t>
            </a:r>
            <a:r>
              <a:rPr lang="pt-BR" sz="1200" dirty="0"/>
              <a:t>(COGERH, 2009)</a:t>
            </a:r>
            <a:r>
              <a:rPr lang="pt-BR" sz="14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1400" dirty="0"/>
              <a:t>3 a 12 ingredientes ativos em todas as 23 amostras coletadas, envolvendo águas subterrâneas e as distribuídas pelo serviço municipal para consumo das famílias </a:t>
            </a:r>
            <a:r>
              <a:rPr lang="pt-BR" sz="1200" dirty="0"/>
              <a:t>(MARINHO, 2010</a:t>
            </a:r>
            <a:r>
              <a:rPr lang="pt-BR" sz="1200" dirty="0" smtClean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pt-BR" sz="1400" dirty="0" smtClean="0"/>
              <a:t>Pulverização Aérea: 4.000.000L de agrotóxicos pulverizados nas comunidades da Chapada do Apodi, entre os anos 2000 e 2010. </a:t>
            </a:r>
            <a:r>
              <a:rPr lang="pt-BR" sz="1200" dirty="0" smtClean="0"/>
              <a:t>(TEIXEIRA, 2011).</a:t>
            </a:r>
            <a:endParaRPr lang="pt-BR" sz="1200" dirty="0"/>
          </a:p>
          <a:p>
            <a:pPr>
              <a:defRPr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BR" sz="1400" dirty="0"/>
          </a:p>
          <a:p>
            <a:pPr>
              <a:defRPr/>
            </a:pPr>
            <a:endParaRPr lang="pt-BR" sz="1400" dirty="0"/>
          </a:p>
        </p:txBody>
      </p:sp>
      <p:pic>
        <p:nvPicPr>
          <p:cNvPr id="16390" name="Picture 3" descr="C:\Documents and Settings\Tramas\Meus documentos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9754"/>
            <a:ext cx="23764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CaixaDeTexto 1"/>
          <p:cNvSpPr txBox="1">
            <a:spLocks noChangeArrowheads="1"/>
          </p:cNvSpPr>
          <p:nvPr/>
        </p:nvSpPr>
        <p:spPr bwMode="auto">
          <a:xfrm>
            <a:off x="3059832" y="5719479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sz="1200" b="1" dirty="0" smtClean="0"/>
              <a:t>Foto 2: líder comunitário Zé Maria do Tomé recolhendo embalagens de agrotóxicos descartadas no sistema de abastecimento de água das comunidades. Fonte: acervo da pesquisa </a:t>
            </a:r>
            <a:r>
              <a:rPr lang="pt-BR" sz="1050" b="1" dirty="0" smtClean="0"/>
              <a:t>(RIGOTTO et al, 2011).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243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Documents\Exposições 2\Imagens\gerl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22" y="546893"/>
            <a:ext cx="4524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21100"/>
            <a:ext cx="3267075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aixaDeTexto 2"/>
          <p:cNvSpPr txBox="1">
            <a:spLocks noChangeArrowheads="1"/>
          </p:cNvSpPr>
          <p:nvPr/>
        </p:nvSpPr>
        <p:spPr bwMode="auto">
          <a:xfrm>
            <a:off x="8028384" y="4745831"/>
            <a:ext cx="142875" cy="376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3074" name="Picture 2" descr="C:\Users\usuario\Downloads\IMG-20150908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1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uario\Downloads\IMG-20150908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133850"/>
            <a:ext cx="17097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900113" y="4724400"/>
            <a:ext cx="863600" cy="419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4437063"/>
            <a:ext cx="288925" cy="71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Invisibilidade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ou invisibilização dos efeitos crônicos dos agrotóxicos à saúde? Desafios à ciência e às políticas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públicas </a:t>
            </a:r>
            <a:r>
              <a:rPr lang="pt-BR" sz="1200" dirty="0" smtClean="0">
                <a:solidFill>
                  <a:schemeClr val="tx2">
                    <a:lumMod val="75000"/>
                  </a:schemeClr>
                </a:solidFill>
              </a:rPr>
              <a:t>(RIGOTTO; AGUIAR, 2015)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000" dirty="0">
                <a:solidFill>
                  <a:schemeClr val="tx2">
                    <a:lumMod val="75000"/>
                  </a:schemeClr>
                </a:solidFill>
              </a:rPr>
            </a:b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Efeitos </a:t>
            </a:r>
            <a:r>
              <a:rPr lang="pt-BR" sz="2400" dirty="0">
                <a:solidFill>
                  <a:schemeClr val="tx2"/>
                </a:solidFill>
              </a:rPr>
              <a:t>crônicos dos agrotóxicos: conhecimento </a:t>
            </a:r>
            <a:r>
              <a:rPr lang="pt-BR" sz="2400" dirty="0" smtClean="0">
                <a:solidFill>
                  <a:schemeClr val="tx2"/>
                </a:solidFill>
              </a:rPr>
              <a:t>científico, Estado </a:t>
            </a:r>
            <a:r>
              <a:rPr lang="pt-BR" sz="2400" dirty="0">
                <a:solidFill>
                  <a:schemeClr val="tx2"/>
                </a:solidFill>
              </a:rPr>
              <a:t>e </a:t>
            </a:r>
            <a:r>
              <a:rPr lang="pt-BR" sz="2400" dirty="0" smtClean="0">
                <a:solidFill>
                  <a:schemeClr val="tx2"/>
                </a:solidFill>
              </a:rPr>
              <a:t>invisibilidade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t-BR" sz="2400" dirty="0">
              <a:solidFill>
                <a:schemeClr val="tx2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Algumas </a:t>
            </a:r>
            <a:r>
              <a:rPr lang="pt-BR" sz="2400" dirty="0">
                <a:solidFill>
                  <a:schemeClr val="tx2"/>
                </a:solidFill>
              </a:rPr>
              <a:t>linhas de fuga para romper com a invisibilização dos efeitos crônicos dos agrotóxicos e preveni-los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0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uario\Pictures\Tramas\M21\Ocupação 5 maio 2014\elit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" y="188640"/>
            <a:ext cx="88476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chemeClr val="tx2">
                    <a:lumMod val="75000"/>
                  </a:schemeClr>
                </a:solidFill>
              </a:rPr>
              <a:t>4. Algumas 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linhas de fuga para romper com a invisibilização dos </a:t>
            </a:r>
            <a:r>
              <a:rPr lang="pt-BR" sz="3100" dirty="0" smtClean="0">
                <a:solidFill>
                  <a:schemeClr val="tx2">
                    <a:lumMod val="75000"/>
                  </a:schemeClr>
                </a:solidFill>
              </a:rPr>
              <a:t>efeitos dos </a:t>
            </a:r>
            <a:r>
              <a:rPr lang="pt-BR" sz="3100" dirty="0">
                <a:solidFill>
                  <a:schemeClr val="tx2">
                    <a:lumMod val="75000"/>
                  </a:schemeClr>
                </a:solidFill>
              </a:rPr>
              <a:t>agrotóxicos e preveni-los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  <a:alpha val="9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   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perspectivas de enfrentamento a esse sistema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adoecedor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certamente estão mediadas pela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política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e profundamente relacionadas à ampliação do debate público sobre o tema, à produção e difusão de informações críticas e contextualizadas – o que envolve também a questão da democratização dos meios de comunicação –, entre outros, no sentido de construir força política capaz de redirecionar a atuação do Estado. 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solidFill>
                  <a:srgbClr val="A20000"/>
                </a:solidFill>
              </a:rPr>
              <a:t>linhas de </a:t>
            </a:r>
            <a:r>
              <a:rPr lang="pt-BR" sz="4000" dirty="0" smtClean="0">
                <a:solidFill>
                  <a:srgbClr val="A20000"/>
                </a:solidFill>
              </a:rPr>
              <a:t>fuga...</a:t>
            </a:r>
            <a:endParaRPr lang="pt-BR" sz="4000" dirty="0">
              <a:solidFill>
                <a:srgbClr val="A2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4042792" cy="5141168"/>
          </a:xfrm>
        </p:spPr>
        <p:txBody>
          <a:bodyPr>
            <a:noAutofit/>
          </a:bodyPr>
          <a:lstStyle/>
          <a:p>
            <a:pPr algn="just"/>
            <a:r>
              <a:rPr lang="pt-BR" sz="1500" b="1" dirty="0"/>
              <a:t>Campanha</a:t>
            </a:r>
            <a:r>
              <a:rPr lang="pt-BR" sz="1500" dirty="0"/>
              <a:t> Permanente contra os Agrotóxicos e Pela </a:t>
            </a:r>
            <a:r>
              <a:rPr lang="pt-BR" sz="1500" dirty="0" smtClean="0"/>
              <a:t>Vida</a:t>
            </a:r>
          </a:p>
          <a:p>
            <a:pPr algn="just"/>
            <a:r>
              <a:rPr lang="pt-BR" sz="1500" b="1" dirty="0" smtClean="0"/>
              <a:t>Dossiê</a:t>
            </a:r>
            <a:r>
              <a:rPr lang="pt-BR" sz="1500" dirty="0" smtClean="0"/>
              <a:t> </a:t>
            </a:r>
            <a:r>
              <a:rPr lang="pt-BR" sz="1500" dirty="0" err="1"/>
              <a:t>Abrasco</a:t>
            </a:r>
            <a:r>
              <a:rPr lang="pt-BR" sz="1500" dirty="0"/>
              <a:t> – um alerta sobre os impactos dos agrotóxicos na </a:t>
            </a:r>
            <a:r>
              <a:rPr lang="pt-BR" sz="1500" dirty="0" smtClean="0"/>
              <a:t>saúde</a:t>
            </a:r>
          </a:p>
          <a:p>
            <a:pPr algn="just"/>
            <a:r>
              <a:rPr lang="pt-BR" sz="1500" b="1" dirty="0" smtClean="0"/>
              <a:t>Pesquisa</a:t>
            </a:r>
            <a:r>
              <a:rPr lang="pt-BR" sz="1500" dirty="0" smtClean="0"/>
              <a:t> crítica</a:t>
            </a:r>
          </a:p>
          <a:p>
            <a:pPr algn="just"/>
            <a:r>
              <a:rPr lang="pt-BR" sz="1500" dirty="0" err="1" smtClean="0"/>
              <a:t>Des-invisibilização</a:t>
            </a:r>
            <a:r>
              <a:rPr lang="pt-BR" sz="1500" dirty="0" smtClean="0"/>
              <a:t> dos agravos</a:t>
            </a:r>
            <a:r>
              <a:rPr lang="pt-BR" sz="1500" b="1" dirty="0" smtClean="0"/>
              <a:t>: diagnóstico e notificação adequados</a:t>
            </a:r>
          </a:p>
          <a:p>
            <a:pPr algn="just"/>
            <a:r>
              <a:rPr lang="pt-BR" sz="1500" dirty="0" smtClean="0"/>
              <a:t>Fomento </a:t>
            </a:r>
            <a:r>
              <a:rPr lang="pt-BR" sz="1500" dirty="0"/>
              <a:t>do </a:t>
            </a:r>
            <a:r>
              <a:rPr lang="pt-BR" sz="1500" b="1" dirty="0"/>
              <a:t>diálogo entre saberes tradicionais e </a:t>
            </a:r>
            <a:r>
              <a:rPr lang="pt-BR" sz="1500" b="1" dirty="0" smtClean="0"/>
              <a:t>científicos</a:t>
            </a:r>
            <a:r>
              <a:rPr lang="pt-BR" sz="1500" dirty="0" smtClean="0"/>
              <a:t>: </a:t>
            </a:r>
            <a:r>
              <a:rPr lang="pt-BR" sz="1500" dirty="0"/>
              <a:t>Associação Brasileira de Agroecologia (ABA</a:t>
            </a:r>
            <a:r>
              <a:rPr lang="pt-BR" sz="1500" dirty="0" smtClean="0"/>
              <a:t>) e Articulação </a:t>
            </a:r>
            <a:r>
              <a:rPr lang="pt-BR" sz="1500" dirty="0"/>
              <a:t>Brasileira de Agroecologia (ANA). </a:t>
            </a:r>
            <a:endParaRPr lang="pt-BR" sz="1500" dirty="0" smtClean="0"/>
          </a:p>
          <a:p>
            <a:pPr algn="just"/>
            <a:r>
              <a:rPr lang="pt-BR" sz="1500" b="1" dirty="0"/>
              <a:t>Programa Nacional de Redução dos Agrotóxicos (</a:t>
            </a:r>
            <a:r>
              <a:rPr lang="pt-BR" sz="1500" b="1" dirty="0" err="1"/>
              <a:t>Pronara</a:t>
            </a:r>
            <a:r>
              <a:rPr lang="pt-BR" sz="1500" dirty="0" smtClean="0"/>
              <a:t>): (</a:t>
            </a:r>
            <a:r>
              <a:rPr lang="pt-BR" sz="1500" dirty="0"/>
              <a:t>1) registro; (2) controle, monitoramento e responsabilização da cadeia produtiva; (3) medidas econômicas e financeiras; (4) desenvolvimento de alternativas; (5) informação, participação e controle social e (6) formação e capacitação</a:t>
            </a:r>
            <a:r>
              <a:rPr lang="pt-BR" sz="1500" dirty="0" smtClean="0"/>
              <a:t>.</a:t>
            </a:r>
          </a:p>
          <a:p>
            <a:pPr algn="just"/>
            <a:r>
              <a:rPr lang="pt-BR" sz="1500" b="1" dirty="0"/>
              <a:t>I</a:t>
            </a:r>
            <a:r>
              <a:rPr lang="pt-BR" sz="1500" b="1" dirty="0" smtClean="0"/>
              <a:t>nformação</a:t>
            </a:r>
            <a:r>
              <a:rPr lang="pt-BR" sz="1500" b="1" dirty="0"/>
              <a:t>, mobilização e luta </a:t>
            </a:r>
            <a:r>
              <a:rPr lang="pt-BR" sz="1500" dirty="0"/>
              <a:t>dos amplos segmentos sociais atingidos pelos agrotóxicos </a:t>
            </a:r>
            <a:r>
              <a:rPr lang="pt-BR" sz="1500" b="1" dirty="0" smtClean="0"/>
              <a:t>(campo-cidade</a:t>
            </a:r>
            <a:r>
              <a:rPr lang="pt-BR" sz="1500" dirty="0" smtClean="0"/>
              <a:t>) e </a:t>
            </a:r>
            <a:r>
              <a:rPr lang="pt-BR" sz="1500" dirty="0"/>
              <a:t>dos setores sociais a eles aliados</a:t>
            </a:r>
          </a:p>
          <a:p>
            <a:pPr algn="just"/>
            <a:endParaRPr lang="pt-BR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1700808"/>
            <a:ext cx="1224136" cy="16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25" y="3642063"/>
            <a:ext cx="1709609" cy="186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uario\Documents\GT SA&amp;A 2\Livro Dossiê\01 - dossie_ca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853768"/>
            <a:ext cx="2038811" cy="13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Pictures\Tramas\III ENA-fotos\DSC08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96" y="3642063"/>
            <a:ext cx="1468196" cy="18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Pictures\Tramas\M21\Ocupação 5 maio 2014\IMG_8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Documents\Exposições 2\Imagens\gerl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22" y="546893"/>
            <a:ext cx="4524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21100"/>
            <a:ext cx="3267075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aixaDeTexto 2"/>
          <p:cNvSpPr txBox="1">
            <a:spLocks noChangeArrowheads="1"/>
          </p:cNvSpPr>
          <p:nvPr/>
        </p:nvSpPr>
        <p:spPr bwMode="auto">
          <a:xfrm>
            <a:off x="8028384" y="4745831"/>
            <a:ext cx="142875" cy="376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3074" name="Picture 2" descr="C:\Users\usuario\Downloads\IMG-20150908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1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uario\Downloads\IMG-20150908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133850"/>
            <a:ext cx="17097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900113" y="4724400"/>
            <a:ext cx="863600" cy="419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843213" y="4437063"/>
            <a:ext cx="288925" cy="71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ítulo 1"/>
          <p:cNvSpPr>
            <a:spLocks noGrp="1"/>
          </p:cNvSpPr>
          <p:nvPr>
            <p:ph type="title"/>
          </p:nvPr>
        </p:nvSpPr>
        <p:spPr>
          <a:xfrm>
            <a:off x="1119188" y="71438"/>
            <a:ext cx="5011737" cy="1939925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pt-BR" sz="2000" b="1" dirty="0" smtClean="0"/>
              <a:t>UNIVERSIDADE FEDERAL DO CEARÁ – UFC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FACULDADE DE MEDICINA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DEPARTAMENTO DE SAÚDE COMUNITÁRIA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NÚCLEO TRAMAS</a:t>
            </a:r>
            <a:r>
              <a:rPr lang="pt-BR" sz="2000" dirty="0" smtClean="0"/>
              <a:t> - Trabalho, Meio Ambiente e Saúde </a:t>
            </a:r>
          </a:p>
        </p:txBody>
      </p:sp>
      <p:sp>
        <p:nvSpPr>
          <p:cNvPr id="4" name="Seta entalhada para a direita 3"/>
          <p:cNvSpPr/>
          <p:nvPr/>
        </p:nvSpPr>
        <p:spPr>
          <a:xfrm>
            <a:off x="0" y="3547441"/>
            <a:ext cx="9144000" cy="1810385"/>
          </a:xfrm>
          <a:prstGeom prst="notched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ipse 4"/>
          <p:cNvSpPr/>
          <p:nvPr/>
        </p:nvSpPr>
        <p:spPr>
          <a:xfrm>
            <a:off x="4345702" y="4226336"/>
            <a:ext cx="452596" cy="45259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9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>
              <a:latin typeface="Calibri" panose="020F0502020204030204" pitchFamily="34" charset="0"/>
            </a:endParaRPr>
          </a:p>
        </p:txBody>
      </p:sp>
      <p:graphicFrame>
        <p:nvGraphicFramePr>
          <p:cNvPr id="41994" name="Object 1"/>
          <p:cNvGraphicFramePr>
            <a:graphicFrameLocks noChangeAspect="1"/>
          </p:cNvGraphicFramePr>
          <p:nvPr/>
        </p:nvGraphicFramePr>
        <p:xfrm>
          <a:off x="142875" y="357188"/>
          <a:ext cx="88423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3" imgW="674280" imgH="927360" progId="CorelDraw.Graphic.14">
                  <p:embed/>
                </p:oleObj>
              </mc:Choice>
              <mc:Fallback>
                <p:oleObj name="CorelDRAW" r:id="rId3" imgW="674280" imgH="9273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57188"/>
                        <a:ext cx="884238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>
              <a:latin typeface="Calibri" panose="020F0502020204030204" pitchFamily="34" charset="0"/>
            </a:endParaRPr>
          </a:p>
        </p:txBody>
      </p:sp>
      <p:graphicFrame>
        <p:nvGraphicFramePr>
          <p:cNvPr id="41996" name="Object 3"/>
          <p:cNvGraphicFramePr>
            <a:graphicFrameLocks noChangeAspect="1"/>
          </p:cNvGraphicFramePr>
          <p:nvPr/>
        </p:nvGraphicFramePr>
        <p:xfrm>
          <a:off x="6072188" y="785813"/>
          <a:ext cx="17240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5" imgW="2132640" imgH="927360" progId="CorelDraw.Graphic.14">
                  <p:embed/>
                </p:oleObj>
              </mc:Choice>
              <mc:Fallback>
                <p:oleObj name="CorelDRAW" r:id="rId5" imgW="2132640" imgH="9273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785813"/>
                        <a:ext cx="17240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>
              <a:latin typeface="Calibri" panose="020F0502020204030204" pitchFamily="34" charset="0"/>
            </a:endParaRPr>
          </a:p>
        </p:txBody>
      </p:sp>
      <p:graphicFrame>
        <p:nvGraphicFramePr>
          <p:cNvPr id="41998" name="Object 5"/>
          <p:cNvGraphicFramePr>
            <a:graphicFrameLocks noChangeAspect="1"/>
          </p:cNvGraphicFramePr>
          <p:nvPr/>
        </p:nvGraphicFramePr>
        <p:xfrm>
          <a:off x="7929563" y="357188"/>
          <a:ext cx="10715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7" imgW="1057320" imgH="1203840" progId="CorelDraw.Graphic.14">
                  <p:embed/>
                </p:oleObj>
              </mc:Choice>
              <mc:Fallback>
                <p:oleObj name="CorelDRAW" r:id="rId7" imgW="1057320" imgH="120384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357188"/>
                        <a:ext cx="107156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0" y="1928802"/>
            <a:ext cx="9144000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6728400"/>
            <a:ext cx="9144000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428625" y="2071688"/>
            <a:ext cx="8229600" cy="1857375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Estudo epidemiológico da população da região do Baixo Jaguaribe exposta à contaminação ambiental em área de uso de agrotóxicos</a:t>
            </a:r>
            <a:endParaRPr lang="pt-BR" sz="6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 </a:t>
            </a:r>
            <a:endParaRPr lang="pt-BR" sz="44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Edital: MCT-CNPq/MS-SCTIE-DECIT/CT- Saúde – Nº 24/2006</a:t>
            </a:r>
            <a:endParaRPr lang="pt-BR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2009" name="Picture 2" descr="DSC0117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408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3"/>
          <p:cNvSpPr txBox="1">
            <a:spLocks/>
          </p:cNvSpPr>
          <p:nvPr/>
        </p:nvSpPr>
        <p:spPr>
          <a:xfrm>
            <a:off x="642938" y="3643313"/>
            <a:ext cx="8229600" cy="18573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200" b="1" dirty="0">
                <a:latin typeface="Arial" charset="0"/>
                <a:cs typeface="+mn-cs"/>
              </a:rPr>
              <a:t>Estudo epidemiológico da população da região do Baixo Jaguaribe exposta à contaminação ambiental em área de uso de agrotóxicos</a:t>
            </a:r>
            <a:endParaRPr lang="pt-BR" sz="6200" dirty="0">
              <a:latin typeface="Arial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atin typeface="Arial" charset="0"/>
                <a:cs typeface="+mn-cs"/>
              </a:rPr>
              <a:t> </a:t>
            </a:r>
            <a:endParaRPr lang="pt-BR" sz="4400" dirty="0"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atin typeface="Arial" charset="0"/>
                <a:cs typeface="+mn-cs"/>
              </a:rPr>
              <a:t>Edital: MCT-CNPq/MS-SCTIE-DECIT/CT- Saúde – Nº 24/2006</a:t>
            </a:r>
            <a:endParaRPr lang="pt-B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30657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DELL INSPIRON\Desktop\jogo caritas\imagens baixadas\Depositphotos_557672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-7938" y="0"/>
            <a:ext cx="91519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ixaDeTexto 2"/>
          <p:cNvSpPr txBox="1">
            <a:spLocks noChangeArrowheads="1"/>
          </p:cNvSpPr>
          <p:nvPr/>
        </p:nvSpPr>
        <p:spPr bwMode="auto">
          <a:xfrm>
            <a:off x="2484438" y="652462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pt-BR" sz="180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196752"/>
            <a:ext cx="835342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Estudo epidemiológico da população da região do Baixo Jaguaribe exposta à contaminação ambiental em área de uso de agrotóxicos. Principais resultados</a:t>
            </a:r>
            <a:r>
              <a:rPr lang="pt-BR" dirty="0" smtClean="0"/>
              <a:t>:</a:t>
            </a:r>
          </a:p>
          <a:p>
            <a:pPr>
              <a:defRPr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BR" dirty="0"/>
              <a:t>97% dos trabalhadores rurais estão expostos aos agrotóxicos;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BR" dirty="0"/>
              <a:t>A exposição é múltipla (entre 4 a 30 ingredientes ativos diferentes);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BR" dirty="0"/>
              <a:t>Relatos de intoxicações agudas;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BR" dirty="0"/>
              <a:t>Alterações hepáticas e alterações hematológicas </a:t>
            </a:r>
            <a:r>
              <a:rPr lang="pt-BR" sz="1100" dirty="0"/>
              <a:t>(MACIEL; RIGOTTO; ALVES, 2011).</a:t>
            </a:r>
            <a:r>
              <a:rPr lang="pt-BR" sz="1400" dirty="0"/>
              <a:t>  </a:t>
            </a:r>
            <a:r>
              <a:rPr lang="pt-BR" dirty="0"/>
              <a:t>             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2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Gráfico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4309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115616" y="332656"/>
            <a:ext cx="693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Tendências das taxas de mortalidade por neoplasias nos municípios de estudo e municípios controle, Ceará, 2000 a 2010.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979613" y="5516563"/>
            <a:ext cx="504420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dirty="0">
                <a:solidFill>
                  <a:schemeClr val="tx2"/>
                </a:solidFill>
              </a:rPr>
              <a:t>a taxa de mortalidade por neoplasias foi 38% maior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dirty="0">
                <a:solidFill>
                  <a:schemeClr val="tx2"/>
                </a:solidFill>
              </a:rPr>
              <a:t>(IC95%= 1,09 – 1,73) nos municípios de </a:t>
            </a:r>
            <a:r>
              <a:rPr lang="pt-BR" dirty="0" smtClean="0">
                <a:solidFill>
                  <a:schemeClr val="tx2"/>
                </a:solidFill>
              </a:rPr>
              <a:t>estudo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23728" y="6251573"/>
            <a:ext cx="67912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chemeClr val="tx2"/>
                </a:solidFill>
              </a:rPr>
              <a:t>Rigotto, Raquel Maria ; SILVA, AGEO MARIO CANDIDO DA ; FERREIRA, MARCELO JOSE MONTEIRO ; ROSA, </a:t>
            </a:r>
            <a:r>
              <a:rPr lang="pt-BR" sz="1100" dirty="0" err="1">
                <a:solidFill>
                  <a:schemeClr val="tx2"/>
                </a:solidFill>
              </a:rPr>
              <a:t>Islene</a:t>
            </a:r>
            <a:r>
              <a:rPr lang="pt-BR" sz="1100" dirty="0">
                <a:solidFill>
                  <a:schemeClr val="tx2"/>
                </a:solidFill>
              </a:rPr>
              <a:t> Ferreira ; AGUIAR, ADA CRISTINA PONTES . </a:t>
            </a:r>
            <a:r>
              <a:rPr lang="pt-BR" sz="1100" dirty="0" err="1">
                <a:solidFill>
                  <a:schemeClr val="tx2"/>
                </a:solidFill>
              </a:rPr>
              <a:t>Trends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of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chronic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health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effects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associated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to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pesticide</a:t>
            </a:r>
            <a:r>
              <a:rPr lang="pt-BR" sz="1100" dirty="0">
                <a:solidFill>
                  <a:schemeClr val="tx2"/>
                </a:solidFill>
              </a:rPr>
              <a:t> use in </a:t>
            </a:r>
            <a:r>
              <a:rPr lang="pt-BR" sz="1100" dirty="0" err="1">
                <a:solidFill>
                  <a:schemeClr val="tx2"/>
                </a:solidFill>
              </a:rPr>
              <a:t>fruit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farming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regions</a:t>
            </a:r>
            <a:r>
              <a:rPr lang="pt-BR" sz="1100" dirty="0">
                <a:solidFill>
                  <a:schemeClr val="tx2"/>
                </a:solidFill>
              </a:rPr>
              <a:t> in </a:t>
            </a:r>
            <a:r>
              <a:rPr lang="pt-BR" sz="1100" dirty="0" err="1">
                <a:solidFill>
                  <a:schemeClr val="tx2"/>
                </a:solidFill>
              </a:rPr>
              <a:t>the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state</a:t>
            </a:r>
            <a:r>
              <a:rPr lang="pt-BR" sz="1100" dirty="0">
                <a:solidFill>
                  <a:schemeClr val="tx2"/>
                </a:solidFill>
              </a:rPr>
              <a:t> </a:t>
            </a:r>
            <a:r>
              <a:rPr lang="pt-BR" sz="1100" dirty="0" err="1">
                <a:solidFill>
                  <a:schemeClr val="tx2"/>
                </a:solidFill>
              </a:rPr>
              <a:t>of</a:t>
            </a:r>
            <a:r>
              <a:rPr lang="pt-BR" sz="1100" dirty="0">
                <a:solidFill>
                  <a:schemeClr val="tx2"/>
                </a:solidFill>
              </a:rPr>
              <a:t> Ceara, </a:t>
            </a:r>
            <a:r>
              <a:rPr lang="pt-BR" sz="1100" dirty="0" err="1">
                <a:solidFill>
                  <a:schemeClr val="tx2"/>
                </a:solidFill>
              </a:rPr>
              <a:t>Brazil</a:t>
            </a:r>
            <a:r>
              <a:rPr lang="pt-BR" sz="1100" dirty="0">
                <a:solidFill>
                  <a:schemeClr val="tx2"/>
                </a:solidFill>
              </a:rPr>
              <a:t>. Revista Brasileira de Epidemiologia (Impresso), v. 16, p. 763-773, 2013.</a:t>
            </a:r>
          </a:p>
        </p:txBody>
      </p:sp>
    </p:spTree>
    <p:extLst>
      <p:ext uri="{BB962C8B-B14F-4D97-AF65-F5344CB8AC3E}">
        <p14:creationId xmlns:p14="http://schemas.microsoft.com/office/powerpoint/2010/main" val="31809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homds2001\slides\md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76338"/>
            <a:ext cx="6858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de seta reta 3"/>
          <p:cNvCxnSpPr/>
          <p:nvPr/>
        </p:nvCxnSpPr>
        <p:spPr>
          <a:xfrm flipV="1">
            <a:off x="5508625" y="4437063"/>
            <a:ext cx="0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1403350" y="2492375"/>
            <a:ext cx="57626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CaixaDeTexto 6"/>
          <p:cNvSpPr txBox="1">
            <a:spLocks noChangeArrowheads="1"/>
          </p:cNvSpPr>
          <p:nvPr/>
        </p:nvSpPr>
        <p:spPr bwMode="auto">
          <a:xfrm>
            <a:off x="1547813" y="5981700"/>
            <a:ext cx="626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Célula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displásica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núcleos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bilobulados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cromatina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frouxa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29999" y="6488668"/>
            <a:ext cx="3023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Drs. Luiz </a:t>
            </a:r>
            <a:r>
              <a:rPr lang="pt-BR" sz="1400" dirty="0" err="1" smtClean="0">
                <a:solidFill>
                  <a:schemeClr val="tx2">
                    <a:lumMod val="50000"/>
                  </a:schemeClr>
                </a:solidFill>
              </a:rPr>
              <a:t>Ivando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 Silva e Ronald Pinheiro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829999" y="6488668"/>
            <a:ext cx="33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Drs. Luiz </a:t>
            </a:r>
            <a:r>
              <a:rPr lang="pt-BR" sz="1400" dirty="0" err="1" smtClean="0"/>
              <a:t>Ivando</a:t>
            </a:r>
            <a:r>
              <a:rPr lang="pt-BR" sz="1400" dirty="0" smtClean="0"/>
              <a:t> Silva e Ronald Pinheiro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51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Doenças relacionadas aos agrotóxicos: um pouco do que já conhecemos</a:t>
            </a:r>
            <a:b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Intoxicações agudas e subagudas: </a:t>
            </a:r>
            <a:r>
              <a:rPr lang="pt-BR" sz="2900" dirty="0" smtClean="0">
                <a:solidFill>
                  <a:schemeClr val="tx2"/>
                </a:solidFill>
              </a:rPr>
              <a:t>coeficiente de intoxicações aumentou em 126,8% entre 2007 e 2011 (</a:t>
            </a:r>
            <a:r>
              <a:rPr lang="pt-BR" sz="2900" dirty="0" err="1" smtClean="0">
                <a:solidFill>
                  <a:schemeClr val="tx2"/>
                </a:solidFill>
              </a:rPr>
              <a:t>Sinan</a:t>
            </a:r>
            <a:r>
              <a:rPr lang="pt-BR" dirty="0" smtClean="0">
                <a:solidFill>
                  <a:schemeClr val="tx2"/>
                </a:solidFill>
              </a:rPr>
              <a:t>)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r>
              <a:rPr lang="pt-BR" dirty="0" smtClean="0">
                <a:solidFill>
                  <a:schemeClr val="tx2"/>
                </a:solidFill>
              </a:rPr>
              <a:t>Efeitos crônicos: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efeitos sobre a reprodução: infertilidade masculina, abortamento, malformações congênitas, parto prematuro e recém-nascido de baixo peso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alterações imunológicas, 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cânceres; 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hepatopatias tóxicas crônicas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distúrbios endócrinos; 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doenças neurológicas e alterações neurocomportamentais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doenças respiratórias, como asma e a fibrose pulmonar</a:t>
            </a:r>
          </a:p>
          <a:p>
            <a:pPr lvl="1"/>
            <a:endParaRPr lang="pt-BR" dirty="0" smtClean="0">
              <a:solidFill>
                <a:schemeClr val="tx2"/>
              </a:solidFill>
            </a:endParaRPr>
          </a:p>
          <a:p>
            <a:pPr lvl="1" algn="just">
              <a:buNone/>
            </a:pPr>
            <a:r>
              <a:rPr lang="pt-BR" sz="2200" dirty="0" smtClean="0">
                <a:solidFill>
                  <a:schemeClr val="tx2"/>
                </a:solidFill>
              </a:rPr>
              <a:t>       (FERNÁNDEZ; OLMOS; OLEA</a:t>
            </a:r>
            <a:r>
              <a:rPr lang="pt-BR" sz="2200" b="1" dirty="0" smtClean="0">
                <a:solidFill>
                  <a:schemeClr val="tx2"/>
                </a:solidFill>
              </a:rPr>
              <a:t>, </a:t>
            </a:r>
            <a:r>
              <a:rPr lang="pt-BR" sz="2200" dirty="0" smtClean="0">
                <a:solidFill>
                  <a:schemeClr val="tx2"/>
                </a:solidFill>
              </a:rPr>
              <a:t>2007; GRISOLIA, 2005; KOIFMAN; HATAGIMA, 2003; KOIFMAN; MANSOUR, 2004; LEVIGARD; ROZEMBERG, 2004; MATOS; SANTANA; NOBRE, 2002; MEYER, 2002; MEYER et al., 2003; PERES; MOREIRA; DUBOIS, 2003; QUEIROZ; WAISSMANN, 2006).</a:t>
            </a:r>
            <a:endParaRPr lang="pt-BR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1897</Words>
  <Application>Microsoft Office PowerPoint</Application>
  <PresentationFormat>Apresentação na tela (4:3)</PresentationFormat>
  <Paragraphs>171</Paragraphs>
  <Slides>25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Tema do Office</vt:lpstr>
      <vt:lpstr>CorelDRAW</vt:lpstr>
      <vt:lpstr>Apresentação do PowerPoint</vt:lpstr>
      <vt:lpstr>Apresentação do PowerPoint</vt:lpstr>
      <vt:lpstr>Apresentação do PowerPoint</vt:lpstr>
      <vt:lpstr>UNIVERSIDADE FEDERAL DO CEARÁ – UFC FACULDADE DE MEDICINA DEPARTAMENTO DE SAÚDE COMUNITÁRIA NÚCLEO TRAMAS - Trabalho, Meio Ambiente e Saúde </vt:lpstr>
      <vt:lpstr>Apresentação do PowerPoint</vt:lpstr>
      <vt:lpstr>Apresentação do PowerPoint</vt:lpstr>
      <vt:lpstr>Apresentação do PowerPoint</vt:lpstr>
      <vt:lpstr>Apresentação do PowerPoint</vt:lpstr>
      <vt:lpstr> Doenças relacionadas aos agrotóxicos: um pouco do que já conhecemos </vt:lpstr>
      <vt:lpstr>Os (des)caminhos da Vigilância em Saúde</vt:lpstr>
      <vt:lpstr>Os (des)caminhos da Vigilância em Saúde</vt:lpstr>
      <vt:lpstr>Os (des)caminhos da Vigilância em Saúde</vt:lpstr>
      <vt:lpstr>Os (des)caminhos da Vigilância em Saúde</vt:lpstr>
      <vt:lpstr>Da “Revolução à Modernização Agrícola: aumentar a produtividade e acabar com a fome?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Invisibilidade ou invisibilização dos efeitos crônicos dos agrotóxicos à saúde? Desafios à ciência e às políticas públicas (RIGOTTO; AGUIAR, 2015) </vt:lpstr>
      <vt:lpstr>4. Algumas linhas de fuga para romper com a invisibilização dos efeitos dos agrotóxicos e preveni-los</vt:lpstr>
      <vt:lpstr>linhas de fuga...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 &amp; Nando</dc:creator>
  <cp:lastModifiedBy>USUARIO</cp:lastModifiedBy>
  <cp:revision>149</cp:revision>
  <dcterms:created xsi:type="dcterms:W3CDTF">2014-04-20T15:44:37Z</dcterms:created>
  <dcterms:modified xsi:type="dcterms:W3CDTF">2016-08-29T17:10:25Z</dcterms:modified>
</cp:coreProperties>
</file>