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7" r:id="rId1"/>
    <p:sldMasterId id="2147484081" r:id="rId2"/>
    <p:sldMasterId id="2147484093" r:id="rId3"/>
    <p:sldMasterId id="2147484107" r:id="rId4"/>
    <p:sldMasterId id="2147484121" r:id="rId5"/>
    <p:sldMasterId id="2147484135" r:id="rId6"/>
    <p:sldMasterId id="2147484149" r:id="rId7"/>
  </p:sldMasterIdLst>
  <p:notesMasterIdLst>
    <p:notesMasterId r:id="rId67"/>
  </p:notesMasterIdLst>
  <p:handoutMasterIdLst>
    <p:handoutMasterId r:id="rId68"/>
  </p:handoutMasterIdLst>
  <p:sldIdLst>
    <p:sldId id="544" r:id="rId8"/>
    <p:sldId id="588" r:id="rId9"/>
    <p:sldId id="532" r:id="rId10"/>
    <p:sldId id="533" r:id="rId11"/>
    <p:sldId id="534" r:id="rId12"/>
    <p:sldId id="535" r:id="rId13"/>
    <p:sldId id="536" r:id="rId14"/>
    <p:sldId id="537" r:id="rId15"/>
    <p:sldId id="510" r:id="rId16"/>
    <p:sldId id="545" r:id="rId17"/>
    <p:sldId id="546" r:id="rId18"/>
    <p:sldId id="547" r:id="rId19"/>
    <p:sldId id="574" r:id="rId20"/>
    <p:sldId id="511" r:id="rId21"/>
    <p:sldId id="538" r:id="rId22"/>
    <p:sldId id="539" r:id="rId23"/>
    <p:sldId id="540" r:id="rId24"/>
    <p:sldId id="515" r:id="rId25"/>
    <p:sldId id="575" r:id="rId26"/>
    <p:sldId id="576" r:id="rId27"/>
    <p:sldId id="577" r:id="rId28"/>
    <p:sldId id="578" r:id="rId29"/>
    <p:sldId id="579" r:id="rId30"/>
    <p:sldId id="592" r:id="rId31"/>
    <p:sldId id="593" r:id="rId32"/>
    <p:sldId id="589" r:id="rId33"/>
    <p:sldId id="580" r:id="rId34"/>
    <p:sldId id="581" r:id="rId35"/>
    <p:sldId id="582" r:id="rId36"/>
    <p:sldId id="583" r:id="rId37"/>
    <p:sldId id="584" r:id="rId38"/>
    <p:sldId id="585" r:id="rId39"/>
    <p:sldId id="586" r:id="rId40"/>
    <p:sldId id="587" r:id="rId41"/>
    <p:sldId id="514" r:id="rId42"/>
    <p:sldId id="551" r:id="rId43"/>
    <p:sldId id="552" r:id="rId44"/>
    <p:sldId id="554" r:id="rId45"/>
    <p:sldId id="555" r:id="rId46"/>
    <p:sldId id="590" r:id="rId47"/>
    <p:sldId id="556" r:id="rId48"/>
    <p:sldId id="557" r:id="rId49"/>
    <p:sldId id="558" r:id="rId50"/>
    <p:sldId id="559" r:id="rId51"/>
    <p:sldId id="560" r:id="rId52"/>
    <p:sldId id="561" r:id="rId53"/>
    <p:sldId id="562" r:id="rId54"/>
    <p:sldId id="563" r:id="rId55"/>
    <p:sldId id="564" r:id="rId56"/>
    <p:sldId id="565" r:id="rId57"/>
    <p:sldId id="566" r:id="rId58"/>
    <p:sldId id="567" r:id="rId59"/>
    <p:sldId id="568" r:id="rId60"/>
    <p:sldId id="569" r:id="rId61"/>
    <p:sldId id="570" r:id="rId62"/>
    <p:sldId id="571" r:id="rId63"/>
    <p:sldId id="572" r:id="rId64"/>
    <p:sldId id="591" r:id="rId65"/>
    <p:sldId id="495" r:id="rId66"/>
  </p:sldIdLst>
  <p:sldSz cx="9144000" cy="6858000" type="screen4x3"/>
  <p:notesSz cx="6797675" cy="9926638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1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EA5"/>
    <a:srgbClr val="AB1D1D"/>
    <a:srgbClr val="2B72C3"/>
    <a:srgbClr val="799D1C"/>
    <a:srgbClr val="AFD40E"/>
    <a:srgbClr val="BFFF3F"/>
    <a:srgbClr val="1D4693"/>
    <a:srgbClr val="E2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87338" autoAdjust="0"/>
  </p:normalViewPr>
  <p:slideViewPr>
    <p:cSldViewPr snapToObjects="1" showGuides="1">
      <p:cViewPr>
        <p:scale>
          <a:sx n="60" d="100"/>
          <a:sy n="60" d="100"/>
        </p:scale>
        <p:origin x="1638" y="138"/>
      </p:cViewPr>
      <p:guideLst>
        <p:guide orient="horz" pos="751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Plan1!$A$2:$A$28</c:f>
              <c:strCache>
                <c:ptCount val="27"/>
                <c:pt idx="0">
                  <c:v>SP</c:v>
                </c:pt>
                <c:pt idx="1">
                  <c:v>PR</c:v>
                </c:pt>
                <c:pt idx="2">
                  <c:v>MT</c:v>
                </c:pt>
                <c:pt idx="3">
                  <c:v>MG</c:v>
                </c:pt>
                <c:pt idx="4">
                  <c:v>RS</c:v>
                </c:pt>
                <c:pt idx="5">
                  <c:v>MS</c:v>
                </c:pt>
                <c:pt idx="6">
                  <c:v>GO</c:v>
                </c:pt>
                <c:pt idx="7">
                  <c:v>BA</c:v>
                </c:pt>
                <c:pt idx="8">
                  <c:v>RJ</c:v>
                </c:pt>
                <c:pt idx="9">
                  <c:v>CE</c:v>
                </c:pt>
                <c:pt idx="10">
                  <c:v>SC</c:v>
                </c:pt>
                <c:pt idx="11">
                  <c:v>MA</c:v>
                </c:pt>
                <c:pt idx="12">
                  <c:v>TO</c:v>
                </c:pt>
                <c:pt idx="13">
                  <c:v>PA</c:v>
                </c:pt>
                <c:pt idx="14">
                  <c:v>PI</c:v>
                </c:pt>
                <c:pt idx="15">
                  <c:v>RO</c:v>
                </c:pt>
                <c:pt idx="16">
                  <c:v>ES</c:v>
                </c:pt>
                <c:pt idx="17">
                  <c:v>PE</c:v>
                </c:pt>
                <c:pt idx="18">
                  <c:v>AL</c:v>
                </c:pt>
                <c:pt idx="19">
                  <c:v>DF</c:v>
                </c:pt>
                <c:pt idx="20">
                  <c:v>SE</c:v>
                </c:pt>
                <c:pt idx="21">
                  <c:v>PB</c:v>
                </c:pt>
                <c:pt idx="22">
                  <c:v>RN</c:v>
                </c:pt>
                <c:pt idx="23">
                  <c:v>AC</c:v>
                </c:pt>
                <c:pt idx="24">
                  <c:v>RR</c:v>
                </c:pt>
                <c:pt idx="25">
                  <c:v>AM</c:v>
                </c:pt>
                <c:pt idx="26">
                  <c:v>AP</c:v>
                </c:pt>
              </c:strCache>
            </c:strRef>
          </c:cat>
          <c:val>
            <c:numRef>
              <c:f>Plan1!$B$2:$B$28</c:f>
              <c:numCache>
                <c:formatCode>#,##0.00</c:formatCode>
                <c:ptCount val="27"/>
                <c:pt idx="0">
                  <c:v>365258381.20999998</c:v>
                </c:pt>
                <c:pt idx="1">
                  <c:v>226673775.99000001</c:v>
                </c:pt>
                <c:pt idx="2">
                  <c:v>197374625.47</c:v>
                </c:pt>
                <c:pt idx="3">
                  <c:v>181742890.86000001</c:v>
                </c:pt>
                <c:pt idx="4">
                  <c:v>126024581.20999999</c:v>
                </c:pt>
                <c:pt idx="5">
                  <c:v>110858265.62</c:v>
                </c:pt>
                <c:pt idx="6">
                  <c:v>96878441.079999998</c:v>
                </c:pt>
                <c:pt idx="7">
                  <c:v>60854782.560000002</c:v>
                </c:pt>
                <c:pt idx="8">
                  <c:v>40322977.119999997</c:v>
                </c:pt>
                <c:pt idx="9">
                  <c:v>29600815.620000001</c:v>
                </c:pt>
                <c:pt idx="10">
                  <c:v>23239401.219999999</c:v>
                </c:pt>
                <c:pt idx="11">
                  <c:v>19019158.760000002</c:v>
                </c:pt>
                <c:pt idx="12">
                  <c:v>13900811.98</c:v>
                </c:pt>
                <c:pt idx="13">
                  <c:v>12818464.949999999</c:v>
                </c:pt>
                <c:pt idx="14">
                  <c:v>12136504.779999999</c:v>
                </c:pt>
                <c:pt idx="15">
                  <c:v>10410258.65</c:v>
                </c:pt>
                <c:pt idx="16">
                  <c:v>8562903.4800000004</c:v>
                </c:pt>
                <c:pt idx="17">
                  <c:v>5614309.2599999998</c:v>
                </c:pt>
                <c:pt idx="18">
                  <c:v>4064784.52</c:v>
                </c:pt>
                <c:pt idx="19">
                  <c:v>1638259.16</c:v>
                </c:pt>
                <c:pt idx="20">
                  <c:v>1611712.64</c:v>
                </c:pt>
                <c:pt idx="21">
                  <c:v>1085971.96</c:v>
                </c:pt>
                <c:pt idx="22">
                  <c:v>1029796.58</c:v>
                </c:pt>
                <c:pt idx="23">
                  <c:v>932475.98</c:v>
                </c:pt>
                <c:pt idx="24">
                  <c:v>720115.18</c:v>
                </c:pt>
                <c:pt idx="25">
                  <c:v>524042.07</c:v>
                </c:pt>
                <c:pt idx="26">
                  <c:v>99548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D-4686-8D95-221BC47C0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32704"/>
        <c:axId val="95650368"/>
      </c:barChart>
      <c:catAx>
        <c:axId val="922327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UF</a:t>
                </a:r>
              </a:p>
            </c:rich>
          </c:tx>
          <c:layout>
            <c:manualLayout>
              <c:xMode val="edge"/>
              <c:yMode val="edge"/>
              <c:x val="1.6696481812760882E-2"/>
              <c:y val="2.0695290447184645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95650368"/>
        <c:crosses val="autoZero"/>
        <c:auto val="1"/>
        <c:lblAlgn val="ctr"/>
        <c:lblOffset val="100"/>
        <c:noMultiLvlLbl val="0"/>
      </c:catAx>
      <c:valAx>
        <c:axId val="95650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Agrotóxicos (Kg)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92232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aseline="0">
          <a:latin typeface="Calibri" pitchFamily="34" charset="0"/>
        </a:defRPr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1971D-84A8-4E1B-BD4B-FFB476DC8833}" type="doc">
      <dgm:prSet loTypeId="urn:microsoft.com/office/officeart/2005/8/layout/venn1" loCatId="relationship" qsTypeId="urn:microsoft.com/office/officeart/2005/8/quickstyle/simple1" qsCatId="simple" csTypeId="urn:microsoft.com/office/officeart/2005/8/colors/accent6_3" csCatId="accent6" phldr="1"/>
      <dgm:spPr/>
    </dgm:pt>
    <dgm:pt modelId="{F4BCE4E1-9E25-44F3-9432-99C151B54119}">
      <dgm:prSet phldrT="[Texto]"/>
      <dgm:spPr>
        <a:solidFill>
          <a:schemeClr val="accent6">
            <a:alpha val="47000"/>
          </a:schemeClr>
        </a:solidFill>
      </dgm:spPr>
      <dgm:t>
        <a:bodyPr/>
        <a:lstStyle/>
        <a:p>
          <a:r>
            <a:rPr lang="pt-BR" b="1" dirty="0"/>
            <a:t>Subnotificação de casos de intoxicação por agrotóxicos</a:t>
          </a:r>
        </a:p>
      </dgm:t>
    </dgm:pt>
    <dgm:pt modelId="{85BBFC5F-8738-4DA6-A699-6478F088A61B}" type="parTrans" cxnId="{F81525C4-697B-4A8A-B473-B426C6AAD039}">
      <dgm:prSet/>
      <dgm:spPr/>
      <dgm:t>
        <a:bodyPr/>
        <a:lstStyle/>
        <a:p>
          <a:endParaRPr lang="pt-BR"/>
        </a:p>
      </dgm:t>
    </dgm:pt>
    <dgm:pt modelId="{BBCC0BE9-9299-44AB-9233-BFE6348816A1}" type="sibTrans" cxnId="{F81525C4-697B-4A8A-B473-B426C6AAD039}">
      <dgm:prSet/>
      <dgm:spPr/>
      <dgm:t>
        <a:bodyPr/>
        <a:lstStyle/>
        <a:p>
          <a:endParaRPr lang="pt-BR"/>
        </a:p>
      </dgm:t>
    </dgm:pt>
    <dgm:pt modelId="{AECE8D66-2A2F-417C-8AEC-FC27EF0F32DC}">
      <dgm:prSet phldrT="[Texto]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pt-BR" b="1" dirty="0"/>
            <a:t>Baixa sensibilização e conhecimento dos profissionais de saúde sobre exposição a agrotóxicos</a:t>
          </a:r>
        </a:p>
      </dgm:t>
    </dgm:pt>
    <dgm:pt modelId="{B6FE2C66-2951-4E58-A2EF-2D42928FE9B3}" type="parTrans" cxnId="{B4D4685C-6D76-4138-A8E4-EA4996717D3F}">
      <dgm:prSet/>
      <dgm:spPr/>
      <dgm:t>
        <a:bodyPr/>
        <a:lstStyle/>
        <a:p>
          <a:endParaRPr lang="pt-BR"/>
        </a:p>
      </dgm:t>
    </dgm:pt>
    <dgm:pt modelId="{471B6DF7-0588-43F3-B36A-3E1046450FBB}" type="sibTrans" cxnId="{B4D4685C-6D76-4138-A8E4-EA4996717D3F}">
      <dgm:prSet/>
      <dgm:spPr/>
      <dgm:t>
        <a:bodyPr/>
        <a:lstStyle/>
        <a:p>
          <a:endParaRPr lang="pt-BR"/>
        </a:p>
      </dgm:t>
    </dgm:pt>
    <dgm:pt modelId="{B9EEDA27-4D6A-463C-B4E6-BACB1592C9CA}">
      <dgm:prSet phldrT="[Texto]"/>
      <dgm:spPr>
        <a:solidFill>
          <a:schemeClr val="tx2">
            <a:lumMod val="60000"/>
            <a:lumOff val="40000"/>
            <a:alpha val="36000"/>
          </a:schemeClr>
        </a:solidFill>
      </dgm:spPr>
      <dgm:t>
        <a:bodyPr/>
        <a:lstStyle/>
        <a:p>
          <a:r>
            <a:rPr lang="pt-BR" b="1" dirty="0"/>
            <a:t>Dados insuficientes sobre a exposição de trabalhadores e da população em geral</a:t>
          </a:r>
        </a:p>
      </dgm:t>
    </dgm:pt>
    <dgm:pt modelId="{186C344F-E1A8-410B-8D85-46E494F72338}" type="parTrans" cxnId="{41A35CD2-D7A1-4771-9C56-056E15BE6EAF}">
      <dgm:prSet/>
      <dgm:spPr/>
      <dgm:t>
        <a:bodyPr/>
        <a:lstStyle/>
        <a:p>
          <a:endParaRPr lang="pt-BR"/>
        </a:p>
      </dgm:t>
    </dgm:pt>
    <dgm:pt modelId="{485D1499-D6C6-4556-B7B7-69FFC8EE9B7C}" type="sibTrans" cxnId="{41A35CD2-D7A1-4771-9C56-056E15BE6EAF}">
      <dgm:prSet/>
      <dgm:spPr/>
      <dgm:t>
        <a:bodyPr/>
        <a:lstStyle/>
        <a:p>
          <a:endParaRPr lang="pt-BR"/>
        </a:p>
      </dgm:t>
    </dgm:pt>
    <dgm:pt modelId="{AB1D2F9D-F91B-4FDD-8622-699AA1C85249}" type="pres">
      <dgm:prSet presAssocID="{07C1971D-84A8-4E1B-BD4B-FFB476DC8833}" presName="compositeShape" presStyleCnt="0">
        <dgm:presLayoutVars>
          <dgm:chMax val="7"/>
          <dgm:dir/>
          <dgm:resizeHandles val="exact"/>
        </dgm:presLayoutVars>
      </dgm:prSet>
      <dgm:spPr/>
    </dgm:pt>
    <dgm:pt modelId="{A14E4D24-80F6-4C42-BB74-37A17E5EAC4B}" type="pres">
      <dgm:prSet presAssocID="{F4BCE4E1-9E25-44F3-9432-99C151B54119}" presName="circ1" presStyleLbl="vennNode1" presStyleIdx="0" presStyleCnt="3"/>
      <dgm:spPr/>
    </dgm:pt>
    <dgm:pt modelId="{8ACA275D-B20D-45B5-8671-329F3E0DB0EA}" type="pres">
      <dgm:prSet presAssocID="{F4BCE4E1-9E25-44F3-9432-99C151B5411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00A1227-B0E0-4B83-8660-E1296967DA50}" type="pres">
      <dgm:prSet presAssocID="{AECE8D66-2A2F-417C-8AEC-FC27EF0F32DC}" presName="circ2" presStyleLbl="vennNode1" presStyleIdx="1" presStyleCnt="3"/>
      <dgm:spPr/>
    </dgm:pt>
    <dgm:pt modelId="{EC46338B-EA61-4BCF-9482-9FDAC32B532E}" type="pres">
      <dgm:prSet presAssocID="{AECE8D66-2A2F-417C-8AEC-FC27EF0F32D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A47BB9-D629-4451-B912-0CA4F1DA64F0}" type="pres">
      <dgm:prSet presAssocID="{B9EEDA27-4D6A-463C-B4E6-BACB1592C9CA}" presName="circ3" presStyleLbl="vennNode1" presStyleIdx="2" presStyleCnt="3"/>
      <dgm:spPr/>
    </dgm:pt>
    <dgm:pt modelId="{E48BD0B0-890D-4F0B-8311-298631418A9A}" type="pres">
      <dgm:prSet presAssocID="{B9EEDA27-4D6A-463C-B4E6-BACB1592C9C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B4BE42-2BFA-4546-ACF7-5F7606B24DD2}" type="presOf" srcId="{B9EEDA27-4D6A-463C-B4E6-BACB1592C9CA}" destId="{E48BD0B0-890D-4F0B-8311-298631418A9A}" srcOrd="1" destOrd="0" presId="urn:microsoft.com/office/officeart/2005/8/layout/venn1"/>
    <dgm:cxn modelId="{DBEEDF86-F764-4D9E-9045-2413E05FFCE3}" type="presOf" srcId="{B9EEDA27-4D6A-463C-B4E6-BACB1592C9CA}" destId="{5DA47BB9-D629-4451-B912-0CA4F1DA64F0}" srcOrd="0" destOrd="0" presId="urn:microsoft.com/office/officeart/2005/8/layout/venn1"/>
    <dgm:cxn modelId="{12732BD5-0EED-453E-841D-72112D2E35FC}" type="presOf" srcId="{F4BCE4E1-9E25-44F3-9432-99C151B54119}" destId="{A14E4D24-80F6-4C42-BB74-37A17E5EAC4B}" srcOrd="0" destOrd="0" presId="urn:microsoft.com/office/officeart/2005/8/layout/venn1"/>
    <dgm:cxn modelId="{B4D4685C-6D76-4138-A8E4-EA4996717D3F}" srcId="{07C1971D-84A8-4E1B-BD4B-FFB476DC8833}" destId="{AECE8D66-2A2F-417C-8AEC-FC27EF0F32DC}" srcOrd="1" destOrd="0" parTransId="{B6FE2C66-2951-4E58-A2EF-2D42928FE9B3}" sibTransId="{471B6DF7-0588-43F3-B36A-3E1046450FBB}"/>
    <dgm:cxn modelId="{C7F02F97-21B8-4F50-B8F2-D796014E727F}" type="presOf" srcId="{F4BCE4E1-9E25-44F3-9432-99C151B54119}" destId="{8ACA275D-B20D-45B5-8671-329F3E0DB0EA}" srcOrd="1" destOrd="0" presId="urn:microsoft.com/office/officeart/2005/8/layout/venn1"/>
    <dgm:cxn modelId="{F81525C4-697B-4A8A-B473-B426C6AAD039}" srcId="{07C1971D-84A8-4E1B-BD4B-FFB476DC8833}" destId="{F4BCE4E1-9E25-44F3-9432-99C151B54119}" srcOrd="0" destOrd="0" parTransId="{85BBFC5F-8738-4DA6-A699-6478F088A61B}" sibTransId="{BBCC0BE9-9299-44AB-9233-BFE6348816A1}"/>
    <dgm:cxn modelId="{41A35CD2-D7A1-4771-9C56-056E15BE6EAF}" srcId="{07C1971D-84A8-4E1B-BD4B-FFB476DC8833}" destId="{B9EEDA27-4D6A-463C-B4E6-BACB1592C9CA}" srcOrd="2" destOrd="0" parTransId="{186C344F-E1A8-410B-8D85-46E494F72338}" sibTransId="{485D1499-D6C6-4556-B7B7-69FFC8EE9B7C}"/>
    <dgm:cxn modelId="{BA192AAE-14E1-476C-B0A0-E0107CA12722}" type="presOf" srcId="{07C1971D-84A8-4E1B-BD4B-FFB476DC8833}" destId="{AB1D2F9D-F91B-4FDD-8622-699AA1C85249}" srcOrd="0" destOrd="0" presId="urn:microsoft.com/office/officeart/2005/8/layout/venn1"/>
    <dgm:cxn modelId="{3A0B151B-7B69-4823-8219-5B7AFCD521C8}" type="presOf" srcId="{AECE8D66-2A2F-417C-8AEC-FC27EF0F32DC}" destId="{EC46338B-EA61-4BCF-9482-9FDAC32B532E}" srcOrd="1" destOrd="0" presId="urn:microsoft.com/office/officeart/2005/8/layout/venn1"/>
    <dgm:cxn modelId="{A0FD9F6D-DAA2-4D88-96AC-115DD0971E9D}" type="presOf" srcId="{AECE8D66-2A2F-417C-8AEC-FC27EF0F32DC}" destId="{F00A1227-B0E0-4B83-8660-E1296967DA50}" srcOrd="0" destOrd="0" presId="urn:microsoft.com/office/officeart/2005/8/layout/venn1"/>
    <dgm:cxn modelId="{2C5D9B6C-8EC5-4787-B4B0-205DC437B6D0}" type="presParOf" srcId="{AB1D2F9D-F91B-4FDD-8622-699AA1C85249}" destId="{A14E4D24-80F6-4C42-BB74-37A17E5EAC4B}" srcOrd="0" destOrd="0" presId="urn:microsoft.com/office/officeart/2005/8/layout/venn1"/>
    <dgm:cxn modelId="{A8BDCCEA-1C54-4576-90E1-1C7A917B3063}" type="presParOf" srcId="{AB1D2F9D-F91B-4FDD-8622-699AA1C85249}" destId="{8ACA275D-B20D-45B5-8671-329F3E0DB0EA}" srcOrd="1" destOrd="0" presId="urn:microsoft.com/office/officeart/2005/8/layout/venn1"/>
    <dgm:cxn modelId="{B8914280-7409-4266-9044-EBCF5CCCF9E6}" type="presParOf" srcId="{AB1D2F9D-F91B-4FDD-8622-699AA1C85249}" destId="{F00A1227-B0E0-4B83-8660-E1296967DA50}" srcOrd="2" destOrd="0" presId="urn:microsoft.com/office/officeart/2005/8/layout/venn1"/>
    <dgm:cxn modelId="{56EE711D-E46D-4E66-8D8D-BA06D75080D0}" type="presParOf" srcId="{AB1D2F9D-F91B-4FDD-8622-699AA1C85249}" destId="{EC46338B-EA61-4BCF-9482-9FDAC32B532E}" srcOrd="3" destOrd="0" presId="urn:microsoft.com/office/officeart/2005/8/layout/venn1"/>
    <dgm:cxn modelId="{8CF5F475-737B-468F-BAAF-A2A5975AB3D3}" type="presParOf" srcId="{AB1D2F9D-F91B-4FDD-8622-699AA1C85249}" destId="{5DA47BB9-D629-4451-B912-0CA4F1DA64F0}" srcOrd="4" destOrd="0" presId="urn:microsoft.com/office/officeart/2005/8/layout/venn1"/>
    <dgm:cxn modelId="{C4A3C892-09C6-48B4-8299-B2FF33FB0FB6}" type="presParOf" srcId="{AB1D2F9D-F91B-4FDD-8622-699AA1C85249}" destId="{E48BD0B0-890D-4F0B-8311-298631418A9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E4D24-80F6-4C42-BB74-37A17E5EAC4B}">
      <dsp:nvSpPr>
        <dsp:cNvPr id="0" name=""/>
        <dsp:cNvSpPr/>
      </dsp:nvSpPr>
      <dsp:spPr>
        <a:xfrm>
          <a:off x="1432959" y="55806"/>
          <a:ext cx="2678697" cy="2678697"/>
        </a:xfrm>
        <a:prstGeom prst="ellipse">
          <a:avLst/>
        </a:prstGeom>
        <a:solidFill>
          <a:schemeClr val="accent6">
            <a:alpha val="4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Subnotificação de casos de intoxicação por agrotóxicos</a:t>
          </a:r>
        </a:p>
      </dsp:txBody>
      <dsp:txXfrm>
        <a:off x="1790118" y="524578"/>
        <a:ext cx="1964378" cy="1205413"/>
      </dsp:txXfrm>
    </dsp:sp>
    <dsp:sp modelId="{F00A1227-B0E0-4B83-8660-E1296967DA50}">
      <dsp:nvSpPr>
        <dsp:cNvPr id="0" name=""/>
        <dsp:cNvSpPr/>
      </dsp:nvSpPr>
      <dsp:spPr>
        <a:xfrm>
          <a:off x="2399522" y="1729992"/>
          <a:ext cx="2678697" cy="2678697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Baixa sensibilização e conhecimento dos profissionais de saúde sobre exposição a agrotóxicos</a:t>
          </a:r>
        </a:p>
      </dsp:txBody>
      <dsp:txXfrm>
        <a:off x="3218757" y="2421989"/>
        <a:ext cx="1607218" cy="1473283"/>
      </dsp:txXfrm>
    </dsp:sp>
    <dsp:sp modelId="{5DA47BB9-D629-4451-B912-0CA4F1DA64F0}">
      <dsp:nvSpPr>
        <dsp:cNvPr id="0" name=""/>
        <dsp:cNvSpPr/>
      </dsp:nvSpPr>
      <dsp:spPr>
        <a:xfrm>
          <a:off x="466395" y="1729992"/>
          <a:ext cx="2678697" cy="2678697"/>
        </a:xfrm>
        <a:prstGeom prst="ellipse">
          <a:avLst/>
        </a:prstGeom>
        <a:solidFill>
          <a:schemeClr val="tx2">
            <a:lumMod val="60000"/>
            <a:lumOff val="40000"/>
            <a:alpha val="3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Dados insuficientes sobre a exposição de trabalhadores e da população em geral</a:t>
          </a:r>
        </a:p>
      </dsp:txBody>
      <dsp:txXfrm>
        <a:off x="718639" y="2421989"/>
        <a:ext cx="1607218" cy="1473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2D6B425-0963-44B0-9EBC-6311B01C1251}" type="datetimeFigureOut">
              <a:rPr lang="en-US" altLang="pt-BR"/>
              <a:pPr>
                <a:defRPr/>
              </a:pPr>
              <a:t>8/30/2016</a:t>
            </a:fld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8792456-9A40-4209-8770-8C7A333870D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53996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C1561F7-8244-40B7-9FC9-11336E892E7B}" type="datetimeFigureOut">
              <a:rPr lang="pt-BR" altLang="pt-BR"/>
              <a:pPr>
                <a:defRPr/>
              </a:pPr>
              <a:t>30/08/2016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68B04DB-C31B-4DD6-BE05-F82B73654A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4913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</a:pPr>
            <a:r>
              <a:rPr lang="pt-BR"/>
              <a:t>Os Agrotóxicos produzem anualmente, segundo a OMS, cerca de 1 milhão de intoxicações, sendo 50% em países periféricos ou subdesenvolvidos. Desses intoxicados, entre 3-20mil óbitos/ ano ocorrem, sendo 75% nesses países, sendo que essa diferença na mortalidade pode ser atribuída a uma série de fatores, dentre eles o nível educacional da população, o uso indiscriminado e a baixa regulamentação e controle sobre o uso</a:t>
            </a:r>
            <a:r>
              <a:rPr lang="pt-BR" baseline="30000"/>
              <a:t>1</a:t>
            </a:r>
            <a:r>
              <a:rPr lang="pt-BR"/>
              <a:t>.</a:t>
            </a:r>
            <a:endParaRPr lang="en-US"/>
          </a:p>
          <a:p>
            <a:pPr defTabSz="457200"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181021F9-40D2-4FDE-9CD4-E1E34C832B5B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2950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054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8967F4F-DFC7-4AC8-A98F-82C40773C2B9}" type="slidenum">
              <a:rPr lang="pt-BR" altLang="pt-BR" smtClean="0"/>
              <a:pPr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Definiçao de diretriz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721C684-5BC5-4832-9613-6349EB33652B}" type="slidenum">
              <a:rPr lang="pt-BR" smtClean="0"/>
              <a:pPr eaLnBrk="1" hangingPunct="1"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9E87617-1862-4697-9981-0D6BC2BA5933}" type="slidenum">
              <a:rPr lang="pt-BR" sz="1200" smtClean="0"/>
              <a:pPr/>
              <a:t>51</a:t>
            </a:fld>
            <a:endParaRPr lang="pt-BR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CCC5C849-9BFE-4802-97F6-2922E56F6766}" type="slidenum">
              <a:rPr lang="pt-BR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</a:t>
            </a:fld>
            <a:endParaRPr lang="pt-B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2950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21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AC6F585-B818-44A9-9F2E-793C3E59B33D}" type="slidenum">
              <a:rPr lang="pt-BR" altLang="pt-BR" smtClean="0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2950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346CBD6-4D17-456B-9ADA-3B0D0CF5CCB9}" type="slidenum">
              <a:rPr lang="pt-BR" altLang="pt-BR" smtClean="0"/>
              <a:pPr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2950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FC01B271-09C8-4F23-8082-8AE192E97D89}" type="slidenum">
              <a:rPr lang="pt-BR" altLang="pt-BR" smtClean="0"/>
              <a:pPr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2950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E61A25D4-9EE9-47CF-9195-143F2DFC7DCF}" type="slidenum">
              <a:rPr lang="pt-BR" altLang="pt-BR" smtClean="0"/>
              <a:pPr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2950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819B24E2-CEA5-44BF-8A8E-1F42D0C9B64F}" type="slidenum">
              <a:rPr lang="pt-BR" altLang="pt-BR">
                <a:solidFill>
                  <a:prstClr val="black"/>
                </a:solidFill>
              </a:rPr>
              <a:pPr/>
              <a:t>9</a:t>
            </a:fld>
            <a:endParaRPr lang="pt-BR" alt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4400" y="742950"/>
            <a:ext cx="4968875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2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2950"/>
            <a:ext cx="496887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044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E0C2AB4A-AC69-4C94-A17E-66D22DE37BA4}" type="slidenum">
              <a:rPr lang="pt-BR" altLang="pt-BR" smtClean="0"/>
              <a:pPr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6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7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5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2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9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41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9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B35119-3FC4-7140-8C13-26CF6F528F0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7B9D9D4-128B-5743-A58E-BE6350A77A4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25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367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166BC5-E1D6-0E4F-B191-3AA1932480FC}" type="datetimeFigureOut">
              <a:rPr lang="pt-BR" smtClean="0"/>
              <a:pPr/>
              <a:t>30/08/2016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981194-948D-1849-882D-85E1530BB6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56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0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19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18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5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7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2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66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CBB4361-3627-BB41-AB4E-37B628279024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42788EB-5742-3941-B098-5E283672666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46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95513B1-12D8-460F-8064-3F2CE6EC200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B8418B0-7795-4480-A249-3FAF455B320C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4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EDEEBF3-CCF8-460A-B1A9-BA90B99B8A9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FB02D52-B63D-409D-990B-68C36C1F5A5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6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72B783-5EA2-4F21-BC96-B6F1C4F6AF8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5A61CCE-E995-4B6F-B0D4-C05E2ABDD3B1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87EBCEE-22F0-42E3-B308-532330AF82C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0C4D6E5-6312-4B36-B00E-D6B6C00D33D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45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94CCA3-3EEB-4946-B0ED-C3C09F3D0E9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27E1017-1427-4039-979B-020B83813E8A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6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C3BEEE6-D471-4F68-B949-8E7873C56E8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03C89CA-F5DD-4ACA-B9D5-7348D5C19D8A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30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34DC959-DCE6-42F8-9E86-A104FC56F60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A55FBD6-45B7-4C94-9C63-B4B91F8053C6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4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BCF904B-66BD-4793-8761-6E176C96E84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4B66544-6EE4-47FE-A1C0-DD905508021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63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B2866F0-D2F3-4D0C-8C11-F72B46322DB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819114A-6E76-46FD-BB43-5325BF706FAF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64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228641E-AAAE-411A-BF08-CA81F8F9842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F1F1BFA-7794-4FA4-A036-F6E5B02864A0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93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C6AF17A-5344-4A7D-A3C8-8D24B282FB9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93464ED-3234-4922-ADDF-04C4DAC3E6F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1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146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E4ACBE2-C95A-4855-8488-0B0609E1717D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30/08/2016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92DCB2F-26F7-4A75-8AC0-3A380453F05B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95513B1-12D8-460F-8064-3F2CE6EC200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B8418B0-7795-4480-A249-3FAF455B320C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50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EDEEBF3-CCF8-460A-B1A9-BA90B99B8A9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FB02D52-B63D-409D-990B-68C36C1F5A5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67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72B783-5EA2-4F21-BC96-B6F1C4F6AF8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5A61CCE-E995-4B6F-B0D4-C05E2ABDD3B1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9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87EBCEE-22F0-42E3-B308-532330AF82C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0C4D6E5-6312-4B36-B00E-D6B6C00D33D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41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94CCA3-3EEB-4946-B0ED-C3C09F3D0E9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27E1017-1427-4039-979B-020B83813E8A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72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C3BEEE6-D471-4F68-B949-8E7873C56E8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03C89CA-F5DD-4ACA-B9D5-7348D5C19D8A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88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34DC959-DCE6-42F8-9E86-A104FC56F60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A55FBD6-45B7-4C94-9C63-B4B91F8053C6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85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BCF904B-66BD-4793-8761-6E176C96E84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4B66544-6EE4-47FE-A1C0-DD905508021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61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B2866F0-D2F3-4D0C-8C11-F72B46322DB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819114A-6E76-46FD-BB43-5325BF706FAF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07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228641E-AAAE-411A-BF08-CA81F8F9842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F1F1BFA-7794-4FA4-A036-F6E5B02864A0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C6AF17A-5344-4A7D-A3C8-8D24B282FB9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93464ED-3234-4922-ADDF-04C4DAC3E6F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534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5883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E4ACBE2-C95A-4855-8488-0B0609E1717D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30/08/2016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92DCB2F-26F7-4A75-8AC0-3A380453F05B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310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95513B1-12D8-460F-8064-3F2CE6EC200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B8418B0-7795-4480-A249-3FAF455B320C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03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EDEEBF3-CCF8-460A-B1A9-BA90B99B8A9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FB02D52-B63D-409D-990B-68C36C1F5A5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80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72B783-5EA2-4F21-BC96-B6F1C4F6AF8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5A61CCE-E995-4B6F-B0D4-C05E2ABDD3B1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466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87EBCEE-22F0-42E3-B308-532330AF82C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0C4D6E5-6312-4B36-B00E-D6B6C00D33D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472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94CCA3-3EEB-4946-B0ED-C3C09F3D0E9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27E1017-1427-4039-979B-020B83813E8A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636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C3BEEE6-D471-4F68-B949-8E7873C56E8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03C89CA-F5DD-4ACA-B9D5-7348D5C19D8A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8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34DC959-DCE6-42F8-9E86-A104FC56F60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A55FBD6-45B7-4C94-9C63-B4B91F8053C6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0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BCF904B-66BD-4793-8761-6E176C96E84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4B66544-6EE4-47FE-A1C0-DD905508021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4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B2866F0-D2F3-4D0C-8C11-F72B46322DB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819114A-6E76-46FD-BB43-5325BF706FAF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888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228641E-AAAE-411A-BF08-CA81F8F9842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F1F1BFA-7794-4FA4-A036-F6E5B02864A0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211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C6AF17A-5344-4A7D-A3C8-8D24B282FB9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8/30/2016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93464ED-3234-4922-ADDF-04C4DAC3E6F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090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5671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E4ACBE2-C95A-4855-8488-0B0609E1717D}" type="datetimeFigureOut">
              <a:rPr lang="pt-BR">
                <a:solidFill>
                  <a:prstClr val="black"/>
                </a:solidFill>
              </a:rPr>
              <a:pPr>
                <a:defRPr/>
              </a:pPr>
              <a:t>30/08/2016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92DCB2F-26F7-4A75-8AC0-3A380453F05B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59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4153-4429-4613-B6D1-546178669577}" type="datetimeFigureOut">
              <a:rPr lang="pt-BR"/>
              <a:pPr>
                <a:defRPr/>
              </a:pPr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B352-E8F8-4317-B04B-E15AA5DE0C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8497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D09D-CE7C-42FC-BD86-4A30CF2B440D}" type="datetimeFigureOut">
              <a:rPr lang="pt-BR"/>
              <a:pPr>
                <a:defRPr/>
              </a:pPr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E32D-9B30-4689-8976-55443277B6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8764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4FAD-5A95-47C0-90C2-59B646625F02}" type="datetimeFigureOut">
              <a:rPr lang="pt-BR"/>
              <a:pPr>
                <a:defRPr/>
              </a:pPr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8079-1B3A-48E0-A996-CDDC44C9B5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994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62085-784F-4BF4-A7AC-5B2ACFBBCDF2}" type="datetimeFigureOut">
              <a:rPr lang="pt-BR"/>
              <a:pPr>
                <a:defRPr/>
              </a:pPr>
              <a:t>30/08/2016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5973-6309-4C2A-B2CD-A9A841E1AB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86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8C9F-F2AF-47BE-9D4A-C40CECB226CF}" type="datetimeFigureOut">
              <a:rPr lang="pt-BR"/>
              <a:pPr>
                <a:defRPr/>
              </a:pPr>
              <a:t>30/08/2016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EF57-D3D4-465F-9557-D23629DBB5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883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E3B5-4597-4301-B5AF-0AB262F97BC9}" type="datetimeFigureOut">
              <a:rPr lang="pt-BR"/>
              <a:pPr>
                <a:defRPr/>
              </a:pPr>
              <a:t>30/08/2016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C8CF-098E-4A3A-B64F-011B952C7A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7858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5C40-1946-4B1F-B1B2-F866710BB22D}" type="datetimeFigureOut">
              <a:rPr lang="pt-BR"/>
              <a:pPr>
                <a:defRPr/>
              </a:pPr>
              <a:t>30/08/2016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BC2E-8ECB-4A9A-A86E-1D80B108CD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10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0B412-728C-4B9C-9119-241D419502E8}" type="datetimeFigureOut">
              <a:rPr lang="pt-BR"/>
              <a:pPr>
                <a:defRPr/>
              </a:pPr>
              <a:t>30/08/2016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8FAA-175E-411F-8B95-348ED4A576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6318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84C2-CC03-4E07-870B-724C5616C826}" type="datetimeFigureOut">
              <a:rPr lang="pt-BR"/>
              <a:pPr>
                <a:defRPr/>
              </a:pPr>
              <a:t>30/08/2016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B6EB2-0739-446C-8AA1-158544BA99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8781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FD5B-B38C-45A0-9B39-CB1AF6CEC16D}" type="datetimeFigureOut">
              <a:rPr lang="pt-BR"/>
              <a:pPr>
                <a:defRPr/>
              </a:pPr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C06CF-0FE5-4E70-9B15-57E5282C9D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9333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0CB7-4421-49C4-9E34-6977594E85D1}" type="datetimeFigureOut">
              <a:rPr lang="pt-BR"/>
              <a:pPr>
                <a:defRPr/>
              </a:pPr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726D-D462-4C9C-8137-4DD6D2956B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4842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A34FDAE-DBA9-4A32-AA10-6D2244D9B90E}" type="datetimeFigureOut">
              <a:rPr lang="pt-BR"/>
              <a:pPr>
                <a:defRPr/>
              </a:pPr>
              <a:t>30/08/2016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B5A5EFF-5A72-4E39-95C2-9D994F39CC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14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164CD1-4A7E-4508-9A1D-ADCEDCB6BE25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A2CEE5-D496-40AB-A9D4-D8812A3C312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localhost/Users/fredlobo/Desktop/NUCOM%20AT%20THE%20MOMENT/GAB%20originais%20em%20foco/apresentacao%20SVS%20powerpoint%202016/apresentacao%202016%20svs1d%20Folder/fileto%20miolo%20temer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file://localhost/Users/fredlobo/Desktop/NUCOM%20AT%20THE%20MOMENT/GAB%20originais%20em%20foco/apresentacao%20SVS%20powerpoint%202016/apresentacao%202016%20svs1d%20Folder/fileto%20capa%20temer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file://localhost/Users/fredlobo/Desktop/NUCOM%20AT%20THE%20MOMENT/GAB%20originais%20em%20foco/apresentacao%20SVS%20powerpoint%202016/apresentacao%202016%20svs1d%20Folder/fileto%20fundo%20temer.jp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file:///\\localhost\Users\fredlobo\Desktop\NUCOM%20AT%20THE%20MOMENT\GAB%20originais%20em%20foco\apresentacao%20SVS%20powerpoint%202016\apresentacao%202016%20svs1d%20Folder\testeira%20miolo.jpg" TargetMode="Externa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file:///\\localhost\Users\fredlobo\Desktop\NUCOM%20AT%20THE%20MOMENT\GAB%20originais%20em%20foco\apresentacao%20SVS%20powerpoint%202016\apresentacao%202016%20svs1d%20Folder\testeira%20miolo.jpg" TargetMode="Externa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file:///\\localhost\Users\fredlobo\Desktop\NUCOM%20AT%20THE%20MOMENT\GAB%20originais%20em%20foco\apresentacao%20SVS%20powerpoint%202016\apresentacao%202016%20svs1d%20Folder\testeira%20miolo.jpg" TargetMode="Externa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to miolo temer.jpg" descr="/Users/fredlobo/Desktop/NUCOM AT THE MOMENT/GAB originais em foco/apresentacao SVS powerpoint 2016/apresentacao 2016 svs1d Folder/fileto miolo temer.jpg"/>
          <p:cNvPicPr>
            <a:picLocks noChangeAspect="1"/>
          </p:cNvPicPr>
          <p:nvPr userDrawn="1"/>
        </p:nvPicPr>
        <p:blipFill>
          <a:blip r:embed="rId14" r:link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to capa temer.jpg" descr="/Users/fredlobo/Desktop/NUCOM AT THE MOMENT/GAB originais em foco/apresentacao SVS powerpoint 2016/apresentacao 2016 svs1d Folder/fileto capa temer.jpg"/>
          <p:cNvPicPr>
            <a:picLocks noChangeAspect="1"/>
          </p:cNvPicPr>
          <p:nvPr userDrawn="1"/>
        </p:nvPicPr>
        <p:blipFill>
          <a:blip r:embed="rId15" r:link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0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105" r:id="rId12"/>
    <p:sldLayoutId id="21474841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leto fundo temer.jpg" descr="/Users/fredlobo/Desktop/NUCOM AT THE MOMENT/GAB originais em foco/apresentacao SVS powerpoint 2016/apresentacao 2016 svs1d Folder/fileto fundo temer.jpg"/>
          <p:cNvPicPr>
            <a:picLocks noChangeAspect="1"/>
          </p:cNvPicPr>
          <p:nvPr userDrawn="1"/>
        </p:nvPicPr>
        <p:blipFill>
          <a:blip r:embed="rId13" r:link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testeira miolo.jpg" descr="/Users/fredlobo/Desktop/NUCOM AT THE MOMENT/GAB originais em foco/apresentacao SVS powerpoint 2016/apresentacao 2016 svs1d Folder/testeira miolo.jpg"/>
          <p:cNvPicPr>
            <a:picLocks noChangeAspect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33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testeira miolo.jpg" descr="/Users/fredlobo/Desktop/NUCOM AT THE MOMENT/GAB originais em foco/apresentacao SVS powerpoint 2016/apresentacao 2016 svs1d Folder/testeira miolo.jpg"/>
          <p:cNvPicPr>
            <a:picLocks noChangeAspect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19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testeira miolo.jpg" descr="/Users/fredlobo/Desktop/NUCOM AT THE MOMENT/GAB originais em foco/apresentacao SVS powerpoint 2016/apresentacao 2016 svs1d Folder/testeira miolo.jpg"/>
          <p:cNvPicPr>
            <a:picLocks noChangeAspect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77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914400">
              <a:defRPr/>
            </a:pPr>
            <a:fld id="{C80CEB10-3CD3-4857-913B-0BEC87806670}" type="datetimeFigureOut">
              <a:rPr lang="pt-BR"/>
              <a:pPr defTabSz="914400">
                <a:defRPr/>
              </a:pPr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>
              <a:defRPr/>
            </a:pPr>
            <a:fld id="{C7097C73-EF4A-4DB9-B783-9E630D2D95FB}" type="slidenum">
              <a:rPr lang="pt-BR"/>
              <a:pPr defTabSz="914400"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18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saude.saude.gov.br/images/pdf/2016/abril/01/Esclarecimentos-sobre-pulveriza----o-a--rea-e-o-controle-de-endemias.pdf" TargetMode="External"/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4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90600" y="3842692"/>
            <a:ext cx="697872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sz="1900" b="1" spc="50" dirty="0">
                <a:solidFill>
                  <a:srgbClr val="FFFFFF"/>
                </a:solidFill>
              </a:rPr>
              <a:t>Ministério da Saúde</a:t>
            </a:r>
          </a:p>
          <a:p>
            <a:pPr algn="ctr" eaLnBrk="1" hangingPunct="1">
              <a:spcAft>
                <a:spcPts val="400"/>
              </a:spcAft>
            </a:pPr>
            <a:r>
              <a:rPr lang="pt-BR" altLang="pt-BR" sz="1600" spc="50" dirty="0">
                <a:solidFill>
                  <a:srgbClr val="FFFFFF"/>
                </a:solidFill>
              </a:rPr>
              <a:t>Secretaria de Vigilância em Saúde </a:t>
            </a:r>
          </a:p>
          <a:p>
            <a:pPr algn="ctr" eaLnBrk="1" hangingPunct="1">
              <a:spcAft>
                <a:spcPts val="400"/>
              </a:spcAft>
            </a:pPr>
            <a:r>
              <a:rPr lang="pt-BR" sz="1600" spc="50" dirty="0">
                <a:solidFill>
                  <a:srgbClr val="FFFFFF"/>
                </a:solidFill>
              </a:rPr>
              <a:t>Departamento de Vigilância em Saúde Ambiental e Saúde do Trabalhador</a:t>
            </a:r>
          </a:p>
          <a:p>
            <a:pPr algn="ctr" eaLnBrk="1" hangingPunct="1">
              <a:spcAft>
                <a:spcPts val="3000"/>
              </a:spcAft>
            </a:pPr>
            <a:r>
              <a:rPr lang="pt-BR" sz="1600" spc="50" dirty="0">
                <a:solidFill>
                  <a:srgbClr val="FFFFFF"/>
                </a:solidFill>
              </a:rPr>
              <a:t>Coordenação Geral de Vigilância em Saúde Ambiental</a:t>
            </a:r>
          </a:p>
          <a:p>
            <a:pPr algn="ctr" eaLnBrk="1" hangingPunct="1"/>
            <a:r>
              <a:rPr lang="pt-BR" altLang="pt-BR" sz="1200" spc="50" dirty="0">
                <a:solidFill>
                  <a:srgbClr val="FFFFFF"/>
                </a:solidFill>
              </a:rPr>
              <a:t>São Paulo, 30 de agosto de 2016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67544" y="1124744"/>
            <a:ext cx="828092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3800" b="1" spc="100" dirty="0">
                <a:solidFill>
                  <a:schemeClr val="bg1"/>
                </a:solidFill>
              </a:rPr>
              <a:t>Vigilância em Saúde de Populações Expostas a Agrotóxicos – VSPEA</a:t>
            </a:r>
          </a:p>
          <a:p>
            <a:pPr algn="ctr" eaLnBrk="1" hangingPunct="1"/>
            <a:endParaRPr lang="pt-BR" altLang="pt-BR" sz="3800" b="1" spc="1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b="1" spc="100" dirty="0">
                <a:solidFill>
                  <a:schemeClr val="bg1"/>
                </a:solidFill>
              </a:rPr>
              <a:t>Audiência Pública: Exposição aos agrotóxicos e gravames à saúde e ao meio ambiente</a:t>
            </a:r>
          </a:p>
        </p:txBody>
      </p:sp>
    </p:spTree>
    <p:extLst>
      <p:ext uri="{BB962C8B-B14F-4D97-AF65-F5344CB8AC3E}">
        <p14:creationId xmlns:p14="http://schemas.microsoft.com/office/powerpoint/2010/main" val="3829403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312441" y="476672"/>
            <a:ext cx="849788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Instrução Normativa nº 01/SVS, de 7 de março de 2005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4"/>
          <p:cNvSpPr>
            <a:spLocks noChangeArrowheads="1"/>
          </p:cNvSpPr>
          <p:nvPr/>
        </p:nvSpPr>
        <p:spPr bwMode="auto">
          <a:xfrm>
            <a:off x="3059832" y="1196752"/>
            <a:ext cx="573829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b="1" dirty="0">
                <a:latin typeface="Arial" pitchFamily="34" charset="0"/>
                <a:cs typeface="Arial" pitchFamily="34" charset="0"/>
              </a:rPr>
              <a:t>Regulamenta as competências da União, Estados, Municípios e Distrito Federal na área de vigilância em saúde ambiental.</a:t>
            </a:r>
            <a:endParaRPr lang="pt-BR" alt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368003" y="2204864"/>
            <a:ext cx="8242300" cy="4856038"/>
          </a:xfrm>
        </p:spPr>
        <p:txBody>
          <a:bodyPr/>
          <a:lstStyle/>
          <a:p>
            <a:pPr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Subsistema Nacional de Vigilância em Saúde Ambiental  - SINVSA: “... finalidade de recomendar e adotar medidas de promoção da saúde ambiental, prevenção e controle dos fatores de riscos relacionados às doenças e outros agravos à saúde, em especial:</a:t>
            </a:r>
          </a:p>
          <a:p>
            <a:pPr algn="just"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I. água para consumo humano; II. ar; III. solo; IV. contaminantes ambientais e substâncias químicas; V. desastres naturais; VI. acidentes com produtos perigosos; VII. fatores físicos; e VIII. ambiente de trabalho.”</a:t>
            </a:r>
          </a:p>
          <a:p>
            <a:pPr marL="0" indent="0" algn="just">
              <a:buFontTx/>
              <a:buNone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Tx/>
              <a:buNone/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8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 bwMode="auto">
          <a:xfrm>
            <a:off x="1727200" y="1520825"/>
            <a:ext cx="5905500" cy="6492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 Secretaria de Vigilância em Saúde - SVS</a:t>
            </a: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1979613" y="2528888"/>
            <a:ext cx="5400675" cy="6492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1800" dirty="0">
                <a:solidFill>
                  <a:schemeClr val="tx1"/>
                </a:solidFill>
              </a:rPr>
              <a:t> Departamento de Vigilância em Saúde Ambiental e Saúde do Trabalhador</a:t>
            </a: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755650" y="3522663"/>
            <a:ext cx="3529013" cy="8651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1600" dirty="0">
                <a:solidFill>
                  <a:schemeClr val="tx1"/>
                </a:solidFill>
              </a:rPr>
              <a:t>Coordenação Geral de Vigilância em Saúde Ambiental - CGVAM</a:t>
            </a: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5219700" y="3536950"/>
            <a:ext cx="3529013" cy="8651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1600" dirty="0">
                <a:solidFill>
                  <a:schemeClr val="tx1"/>
                </a:solidFill>
              </a:rPr>
              <a:t>Coordenação Geral de Saúde do Trabalhador - CGSAT</a:t>
            </a: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395288" y="4905375"/>
            <a:ext cx="1152525" cy="431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1800" dirty="0" err="1">
                <a:solidFill>
                  <a:schemeClr val="tx1"/>
                </a:solidFill>
              </a:rPr>
              <a:t>Vi</a:t>
            </a:r>
            <a:r>
              <a:rPr lang="pt-BR" sz="1600" dirty="0" err="1">
                <a:solidFill>
                  <a:schemeClr val="tx1"/>
                </a:solidFill>
              </a:rPr>
              <a:t>giágua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1763713" y="4905375"/>
            <a:ext cx="936625" cy="431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1800" dirty="0">
                <a:solidFill>
                  <a:schemeClr val="tx1"/>
                </a:solidFill>
              </a:rPr>
              <a:t>Vi</a:t>
            </a:r>
            <a:r>
              <a:rPr lang="pt-BR" sz="1600" dirty="0">
                <a:solidFill>
                  <a:schemeClr val="tx1"/>
                </a:solidFill>
              </a:rPr>
              <a:t>giar</a:t>
            </a:r>
          </a:p>
        </p:txBody>
      </p:sp>
      <p:sp>
        <p:nvSpPr>
          <p:cNvPr id="9" name="Retângulo de cantos arredondados 8"/>
          <p:cNvSpPr/>
          <p:nvPr/>
        </p:nvSpPr>
        <p:spPr bwMode="auto">
          <a:xfrm>
            <a:off x="2916238" y="4905375"/>
            <a:ext cx="1511300" cy="431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1800" dirty="0" err="1">
                <a:solidFill>
                  <a:schemeClr val="tx1"/>
                </a:solidFill>
              </a:rPr>
              <a:t>Vi</a:t>
            </a:r>
            <a:r>
              <a:rPr lang="pt-BR" sz="1600" dirty="0" err="1">
                <a:solidFill>
                  <a:schemeClr val="tx1"/>
                </a:solidFill>
              </a:rPr>
              <a:t>gidesastres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 bwMode="auto">
          <a:xfrm>
            <a:off x="4572000" y="4905375"/>
            <a:ext cx="1152525" cy="431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1800" dirty="0">
                <a:solidFill>
                  <a:schemeClr val="tx1"/>
                </a:solidFill>
              </a:rPr>
              <a:t>Vi</a:t>
            </a:r>
            <a:r>
              <a:rPr lang="pt-BR" sz="1600" dirty="0">
                <a:solidFill>
                  <a:schemeClr val="tx1"/>
                </a:solidFill>
              </a:rPr>
              <a:t>gipeq</a:t>
            </a: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5940425" y="4905375"/>
            <a:ext cx="1152525" cy="431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1800" dirty="0" err="1">
                <a:solidFill>
                  <a:schemeClr val="tx1"/>
                </a:solidFill>
              </a:rPr>
              <a:t>Vi</a:t>
            </a:r>
            <a:r>
              <a:rPr lang="pt-BR" sz="1600" dirty="0" err="1">
                <a:solidFill>
                  <a:schemeClr val="tx1"/>
                </a:solidFill>
              </a:rPr>
              <a:t>gifis</a:t>
            </a: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12" name="Conector de seta reta 11"/>
          <p:cNvCxnSpPr>
            <a:cxnSpLocks noChangeShapeType="1"/>
            <a:stCxn id="3" idx="2"/>
          </p:cNvCxnSpPr>
          <p:nvPr/>
        </p:nvCxnSpPr>
        <p:spPr bwMode="auto">
          <a:xfrm>
            <a:off x="4679950" y="2170113"/>
            <a:ext cx="0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ector de seta reta 12"/>
          <p:cNvCxnSpPr>
            <a:cxnSpLocks noChangeShapeType="1"/>
            <a:stCxn id="4" idx="2"/>
          </p:cNvCxnSpPr>
          <p:nvPr/>
        </p:nvCxnSpPr>
        <p:spPr bwMode="auto">
          <a:xfrm flipH="1">
            <a:off x="3779838" y="3178175"/>
            <a:ext cx="900112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ector de seta reta 13"/>
          <p:cNvCxnSpPr>
            <a:cxnSpLocks noChangeShapeType="1"/>
            <a:stCxn id="4" idx="2"/>
          </p:cNvCxnSpPr>
          <p:nvPr/>
        </p:nvCxnSpPr>
        <p:spPr bwMode="auto">
          <a:xfrm>
            <a:off x="4679950" y="3178175"/>
            <a:ext cx="900113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ector de seta reta 14"/>
          <p:cNvCxnSpPr>
            <a:cxnSpLocks noChangeShapeType="1"/>
            <a:stCxn id="5" idx="2"/>
          </p:cNvCxnSpPr>
          <p:nvPr/>
        </p:nvCxnSpPr>
        <p:spPr bwMode="auto">
          <a:xfrm flipH="1">
            <a:off x="1116013" y="4387850"/>
            <a:ext cx="1403350" cy="446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ector de seta reta 15"/>
          <p:cNvCxnSpPr>
            <a:cxnSpLocks noChangeShapeType="1"/>
            <a:stCxn id="5" idx="2"/>
          </p:cNvCxnSpPr>
          <p:nvPr/>
        </p:nvCxnSpPr>
        <p:spPr bwMode="auto">
          <a:xfrm flipH="1">
            <a:off x="1979613" y="4387850"/>
            <a:ext cx="539750" cy="446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ector de seta reta 16"/>
          <p:cNvCxnSpPr>
            <a:cxnSpLocks noChangeShapeType="1"/>
            <a:stCxn id="5" idx="2"/>
          </p:cNvCxnSpPr>
          <p:nvPr/>
        </p:nvCxnSpPr>
        <p:spPr bwMode="auto">
          <a:xfrm>
            <a:off x="2519363" y="4387850"/>
            <a:ext cx="539750" cy="446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ector de seta reta 17"/>
          <p:cNvCxnSpPr>
            <a:cxnSpLocks noChangeShapeType="1"/>
            <a:stCxn id="5" idx="2"/>
          </p:cNvCxnSpPr>
          <p:nvPr/>
        </p:nvCxnSpPr>
        <p:spPr bwMode="auto">
          <a:xfrm>
            <a:off x="2519363" y="4387850"/>
            <a:ext cx="2052637" cy="517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ector de seta reta 18"/>
          <p:cNvCxnSpPr>
            <a:cxnSpLocks noChangeShapeType="1"/>
            <a:stCxn id="5" idx="2"/>
          </p:cNvCxnSpPr>
          <p:nvPr/>
        </p:nvCxnSpPr>
        <p:spPr bwMode="auto">
          <a:xfrm>
            <a:off x="2519363" y="4387850"/>
            <a:ext cx="3492500" cy="446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Ministério da Saúde 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1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0807" y="474662"/>
            <a:ext cx="8458200" cy="400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32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VIGIPEQ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43694" y="1195387"/>
            <a:ext cx="82153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2600" b="1" dirty="0">
                <a:solidFill>
                  <a:srgbClr val="0A2C9A"/>
                </a:solidFill>
                <a:latin typeface="Arial" pitchFamily="34" charset="0"/>
                <a:ea typeface="+mj-ea"/>
                <a:cs typeface="Arial" pitchFamily="34" charset="0"/>
              </a:rPr>
              <a:t>Saúde da População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no que se relaciona à </a:t>
            </a:r>
          </a:p>
          <a:p>
            <a:pPr algn="ctr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exposição a </a:t>
            </a:r>
            <a:r>
              <a:rPr lang="pt-BR" sz="2600" b="1" dirty="0">
                <a:solidFill>
                  <a:srgbClr val="0A2C9A"/>
                </a:solidFill>
                <a:latin typeface="Arial" pitchFamily="34" charset="0"/>
                <a:ea typeface="+mj-ea"/>
                <a:cs typeface="Arial" pitchFamily="34" charset="0"/>
              </a:rPr>
              <a:t>contaminantes químicos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4794" y="2490787"/>
            <a:ext cx="82089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Componentes</a:t>
            </a:r>
          </a:p>
          <a:p>
            <a:pPr algn="ctr"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3223419" y="3327399"/>
            <a:ext cx="2319338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EXPOSIÇÃO</a:t>
            </a:r>
          </a:p>
          <a:p>
            <a:pPr algn="ctr">
              <a:defRPr/>
            </a:pP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HUMANA 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ta para a direita 6"/>
          <p:cNvSpPr/>
          <p:nvPr/>
        </p:nvSpPr>
        <p:spPr bwMode="auto">
          <a:xfrm rot="10800000">
            <a:off x="2685257" y="3536949"/>
            <a:ext cx="500062" cy="357188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pt-BR">
              <a:cs typeface="Arial" pitchFamily="34" charset="0"/>
            </a:endParaRPr>
          </a:p>
        </p:txBody>
      </p:sp>
      <p:sp>
        <p:nvSpPr>
          <p:cNvPr id="8" name="Elipse 7"/>
          <p:cNvSpPr>
            <a:spLocks noChangeArrowheads="1"/>
          </p:cNvSpPr>
          <p:nvPr/>
        </p:nvSpPr>
        <p:spPr bwMode="auto">
          <a:xfrm>
            <a:off x="453232" y="3108324"/>
            <a:ext cx="2103437" cy="1214438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723233" y="3174999"/>
            <a:ext cx="15824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2000">
                <a:latin typeface="Arial" pitchFamily="34" charset="0"/>
                <a:cs typeface="Arial" pitchFamily="34" charset="0"/>
              </a:rPr>
              <a:t>Substâncias</a:t>
            </a:r>
          </a:p>
          <a:p>
            <a:pPr algn="ctr"/>
            <a:r>
              <a:rPr lang="pt-BR" sz="2000">
                <a:latin typeface="Arial" pitchFamily="34" charset="0"/>
                <a:cs typeface="Arial" pitchFamily="34" charset="0"/>
              </a:rPr>
              <a:t>Químicas</a:t>
            </a:r>
          </a:p>
          <a:p>
            <a:pPr algn="ctr"/>
            <a:r>
              <a:rPr lang="pt-BR" sz="2000">
                <a:latin typeface="Arial" pitchFamily="34" charset="0"/>
                <a:cs typeface="Arial" pitchFamily="34" charset="0"/>
              </a:rPr>
              <a:t>prioritárias</a:t>
            </a:r>
          </a:p>
        </p:txBody>
      </p:sp>
      <p:sp>
        <p:nvSpPr>
          <p:cNvPr id="10" name="Elipse 9"/>
          <p:cNvSpPr>
            <a:spLocks noChangeArrowheads="1"/>
          </p:cNvSpPr>
          <p:nvPr/>
        </p:nvSpPr>
        <p:spPr bwMode="auto">
          <a:xfrm>
            <a:off x="6244432" y="3108324"/>
            <a:ext cx="2417762" cy="128587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pt-BR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5863432" y="3386137"/>
            <a:ext cx="3179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2000">
                <a:latin typeface="Arial" pitchFamily="34" charset="0"/>
                <a:cs typeface="Arial" pitchFamily="34" charset="0"/>
              </a:rPr>
              <a:t>Áreas </a:t>
            </a:r>
          </a:p>
          <a:p>
            <a:pPr algn="ctr"/>
            <a:r>
              <a:rPr lang="pt-BR" sz="2000">
                <a:latin typeface="Arial" pitchFamily="34" charset="0"/>
                <a:cs typeface="Arial" pitchFamily="34" charset="0"/>
              </a:rPr>
              <a:t>contaminadas</a:t>
            </a:r>
          </a:p>
        </p:txBody>
      </p:sp>
      <p:sp>
        <p:nvSpPr>
          <p:cNvPr id="12" name="Seta para a direita 11"/>
          <p:cNvSpPr/>
          <p:nvPr/>
        </p:nvSpPr>
        <p:spPr bwMode="auto">
          <a:xfrm>
            <a:off x="5641182" y="3603624"/>
            <a:ext cx="500062" cy="358775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pt-BR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ector angulado 12"/>
          <p:cNvCxnSpPr>
            <a:cxnSpLocks noChangeShapeType="1"/>
          </p:cNvCxnSpPr>
          <p:nvPr/>
        </p:nvCxnSpPr>
        <p:spPr bwMode="auto">
          <a:xfrm>
            <a:off x="1388269" y="4722812"/>
            <a:ext cx="1546225" cy="9429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Conector reto 13"/>
          <p:cNvCxnSpPr>
            <a:cxnSpLocks noChangeShapeType="1"/>
          </p:cNvCxnSpPr>
          <p:nvPr/>
        </p:nvCxnSpPr>
        <p:spPr bwMode="auto">
          <a:xfrm>
            <a:off x="1388269" y="4506912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3040857" y="4653136"/>
            <a:ext cx="2478087" cy="16319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AGROTÓXICOS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Amianto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Benzeno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Chumbo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Mercúrio</a:t>
            </a:r>
          </a:p>
        </p:txBody>
      </p:sp>
    </p:spTree>
    <p:extLst>
      <p:ext uri="{BB962C8B-B14F-4D97-AF65-F5344CB8AC3E}">
        <p14:creationId xmlns:p14="http://schemas.microsoft.com/office/powerpoint/2010/main" val="1432610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38492" cy="617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9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8204" y="2420888"/>
            <a:ext cx="8229600" cy="2304256"/>
          </a:xfrm>
        </p:spPr>
        <p:txBody>
          <a:bodyPr/>
          <a:lstStyle/>
          <a:p>
            <a:endParaRPr lang="pt-BR" sz="1000" dirty="0"/>
          </a:p>
          <a:p>
            <a:r>
              <a:rPr lang="pt-BR" sz="2600" dirty="0"/>
              <a:t>Plano Plurianual (PPA) 2011-2015</a:t>
            </a:r>
          </a:p>
          <a:p>
            <a:endParaRPr lang="pt-BR" sz="1000" dirty="0"/>
          </a:p>
          <a:p>
            <a:r>
              <a:rPr lang="pt-BR" sz="2600" dirty="0"/>
              <a:t>Agenda Estratégica do Ministério da Saúde</a:t>
            </a:r>
          </a:p>
          <a:p>
            <a:endParaRPr lang="pt-BR" sz="1000" dirty="0"/>
          </a:p>
          <a:p>
            <a:r>
              <a:rPr lang="pt-BR" sz="2600" dirty="0"/>
              <a:t>Plano Nacional de Agroecologia e Produção Orgânica (</a:t>
            </a:r>
            <a:r>
              <a:rPr lang="pt-BR" sz="2600" dirty="0" err="1"/>
              <a:t>Planapo</a:t>
            </a:r>
            <a:r>
              <a:rPr lang="pt-BR" sz="2600" dirty="0"/>
              <a:t>) 2011-2015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90488" y="620688"/>
            <a:ext cx="8229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600" b="1" dirty="0">
                <a:solidFill>
                  <a:srgbClr val="0A2C9A"/>
                </a:solidFill>
              </a:rPr>
              <a:t>Vigilância em Saúde de Populações Expostas a Agrotóxicos  VSPEA</a:t>
            </a:r>
            <a:endParaRPr lang="pt-BR" altLang="pt-BR" sz="2600" dirty="0">
              <a:solidFill>
                <a:srgbClr val="0A2C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2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 txBox="1">
            <a:spLocks/>
          </p:cNvSpPr>
          <p:nvPr/>
        </p:nvSpPr>
        <p:spPr bwMode="auto">
          <a:xfrm>
            <a:off x="323850" y="333375"/>
            <a:ext cx="36718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600" b="1">
                <a:solidFill>
                  <a:srgbClr val="0A2C9A"/>
                </a:solidFill>
              </a:rPr>
              <a:t>Portaria Nº 2.938, de 20 de dezembro de 2012</a:t>
            </a:r>
            <a:endParaRPr lang="pt-BR" altLang="pt-BR" sz="2600">
              <a:solidFill>
                <a:srgbClr val="0A2C9A"/>
              </a:solidFill>
            </a:endParaRPr>
          </a:p>
        </p:txBody>
      </p:sp>
      <p:graphicFrame>
        <p:nvGraphicFramePr>
          <p:cNvPr id="6" name="Tabela 4"/>
          <p:cNvGraphicFramePr>
            <a:graphicFrameLocks noGrp="1"/>
          </p:cNvGraphicFramePr>
          <p:nvPr/>
        </p:nvGraphicFramePr>
        <p:xfrm>
          <a:off x="4500563" y="404813"/>
          <a:ext cx="3887787" cy="6269033"/>
        </p:xfrm>
        <a:graphic>
          <a:graphicData uri="http://schemas.openxmlformats.org/drawingml/2006/table">
            <a:tbl>
              <a:tblPr/>
              <a:tblGrid>
                <a:gridCol w="1711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957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UF</a:t>
                      </a:r>
                      <a:endParaRPr lang="pt-BR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Valor em real (R$)</a:t>
                      </a:r>
                      <a:endParaRPr lang="pt-BR" sz="16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Acre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600.000,00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Alagoas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800.000,00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Amapá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600.000,00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Amazonas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600.000,00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Bahia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900.000,00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Ceará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900.000,00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Distrito Federal</a:t>
                      </a:r>
                      <a:endParaRPr lang="pt-BR" sz="1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800.000,00</a:t>
                      </a:r>
                      <a:endParaRPr lang="pt-BR" sz="1200" dirty="0"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Espírito Santo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800.000,00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Goiás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1.000.000,00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Maranhão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800.000,00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Mato Grosso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1.000.000,00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Mato Grosso do Sul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900.000,00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Minas Gerais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1.000.000,00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Pará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latin typeface="+mj-lt"/>
                          <a:ea typeface="Times New Roman"/>
                          <a:cs typeface="Times New Roman" pitchFamily="18" charset="0"/>
                        </a:rPr>
                        <a:t>800.000,00</a:t>
                      </a:r>
                      <a:endParaRPr lang="pt-BR" sz="120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Paraíba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800.000,00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Paraná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1.000.000,00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Pernambuco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900.000,00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Piauí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800.000,00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Rio de Janeiro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900.000,00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Rio Grande do Norte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800.000,00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Rio Grande do Sul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900.000,00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Rondônia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800.000,00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Roraima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800.000,00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Santa Catarina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900.000,00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São Paulo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1.000.000,00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Sergipe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800.000,00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Tocantins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800.000,00</a:t>
                      </a:r>
                      <a:endParaRPr lang="pt-BR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3717">
                <a:tc>
                  <a:txBody>
                    <a:bodyPr/>
                    <a:lstStyle/>
                    <a:p>
                      <a:pPr marL="1080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pt-BR" sz="12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latin typeface="+mj-lt"/>
                          <a:ea typeface="Times New Roman"/>
                          <a:cs typeface="Times New Roman" pitchFamily="18" charset="0"/>
                        </a:rPr>
                        <a:t>22.700.000,00</a:t>
                      </a:r>
                      <a:endParaRPr lang="pt-BR" sz="12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755650" y="2205038"/>
            <a:ext cx="2879725" cy="2808287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tabLst>
                <a:tab pos="180975" algn="l"/>
              </a:tabLst>
              <a:defRPr/>
            </a:pPr>
            <a:r>
              <a:rPr lang="pt-BR" dirty="0">
                <a:solidFill>
                  <a:schemeClr val="tx1"/>
                </a:solidFill>
                <a:cs typeface="Calibri" pitchFamily="34" charset="0"/>
              </a:rPr>
              <a:t>Autoriza o repasse do Fundo Nacional de Saúde aos Fundos Estaduais de Saúde e do Distrito Federal, para o </a:t>
            </a:r>
            <a:r>
              <a:rPr lang="pt-BR" b="1" dirty="0">
                <a:solidFill>
                  <a:schemeClr val="tx1"/>
                </a:solidFill>
                <a:cs typeface="Calibri" pitchFamily="34" charset="0"/>
              </a:rPr>
              <a:t>fortalecimento da VSPEA, destinado aos Estados e Distrito Federal</a:t>
            </a:r>
            <a:r>
              <a:rPr lang="pt-BR" dirty="0">
                <a:solidFill>
                  <a:schemeClr val="tx1"/>
                </a:solidFill>
                <a:cs typeface="Calibri" pitchFamily="34" charset="0"/>
              </a:rPr>
              <a:t>.</a:t>
            </a:r>
            <a:endParaRPr lang="pt-BR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8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 txBox="1">
            <a:spLocks/>
          </p:cNvSpPr>
          <p:nvPr/>
        </p:nvSpPr>
        <p:spPr bwMode="auto">
          <a:xfrm>
            <a:off x="323850" y="260350"/>
            <a:ext cx="84978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600" b="1">
                <a:solidFill>
                  <a:srgbClr val="0A2C9A"/>
                </a:solidFill>
              </a:rPr>
              <a:t>Vigilância em Saúde de Populações Expostas a Agrotóxicos - VSPEA</a:t>
            </a:r>
            <a:endParaRPr lang="pt-BR" altLang="pt-BR" sz="2600">
              <a:solidFill>
                <a:srgbClr val="0A2C9A"/>
              </a:solidFill>
            </a:endParaRPr>
          </a:p>
        </p:txBody>
      </p:sp>
      <p:pic>
        <p:nvPicPr>
          <p:cNvPr id="63491" name="Picture 2" descr="D:\Users\Thais.Cavendish\AppData\Local\Microsoft\Windows\Temporary Internet Files\Content.Outlook\LWKED73M\Mapa VSPEA atualizado 01-10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1412875"/>
            <a:ext cx="5484812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268129" y="1844824"/>
            <a:ext cx="3024336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1" dirty="0"/>
              <a:t>VSPEA implantada nas 27 UF em 2015</a:t>
            </a:r>
          </a:p>
        </p:txBody>
      </p:sp>
      <p:sp>
        <p:nvSpPr>
          <p:cNvPr id="63495" name="CaixaDeTexto 5"/>
          <p:cNvSpPr txBox="1">
            <a:spLocks noChangeArrowheads="1"/>
          </p:cNvSpPr>
          <p:nvPr/>
        </p:nvSpPr>
        <p:spPr bwMode="auto">
          <a:xfrm>
            <a:off x="179388" y="3789363"/>
            <a:ext cx="3444875" cy="2554287"/>
          </a:xfrm>
          <a:prstGeom prst="rect">
            <a:avLst/>
          </a:prstGeom>
          <a:noFill/>
          <a:ln w="9525">
            <a:solidFill>
              <a:schemeClr val="accent2">
                <a:alpha val="78822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1600" b="1" u="sng">
                <a:latin typeface="Times New Roman" pitchFamily="18" charset="0"/>
                <a:cs typeface="Times New Roman" pitchFamily="18" charset="0"/>
              </a:rPr>
              <a:t>Critérios para implantação da VSPEA</a:t>
            </a:r>
          </a:p>
          <a:p>
            <a:pPr algn="ctr" eaLnBrk="1" hangingPunct="1"/>
            <a:endParaRPr lang="pt-BR" altLang="pt-BR" sz="1600" b="1" u="sng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 Criação de GT ou estrutura similar;</a:t>
            </a:r>
          </a:p>
          <a:p>
            <a:pPr algn="just" eaLnBrk="1" hangingPunct="1">
              <a:buFont typeface="Arial" charset="0"/>
              <a:buChar char="•"/>
            </a:pPr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 Elaboração da proposta de VSPEA;</a:t>
            </a:r>
          </a:p>
          <a:p>
            <a:pPr algn="just" eaLnBrk="1" hangingPunct="1">
              <a:buFont typeface="Arial" charset="0"/>
              <a:buChar char="•"/>
            </a:pPr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 Inserção de ações nos instrumentos   </a:t>
            </a:r>
          </a:p>
          <a:p>
            <a:pPr algn="just" eaLnBrk="1" hangingPunct="1"/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  de planejamento ou pactuação na CIB;</a:t>
            </a:r>
          </a:p>
          <a:p>
            <a:pPr algn="just" eaLnBrk="1" hangingPunct="1">
              <a:buFont typeface="Arial" charset="0"/>
              <a:buChar char="•"/>
            </a:pPr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 Priorização de municípios;</a:t>
            </a:r>
          </a:p>
          <a:p>
            <a:pPr algn="just" eaLnBrk="1" hangingPunct="1">
              <a:buFont typeface="Arial" charset="0"/>
              <a:buChar char="•"/>
            </a:pPr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 Percentual de execução das ações </a:t>
            </a:r>
          </a:p>
          <a:p>
            <a:pPr algn="just" eaLnBrk="1" hangingPunct="1"/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   planejadas.</a:t>
            </a:r>
          </a:p>
        </p:txBody>
      </p:sp>
    </p:spTree>
    <p:extLst>
      <p:ext uri="{BB962C8B-B14F-4D97-AF65-F5344CB8AC3E}">
        <p14:creationId xmlns:p14="http://schemas.microsoft.com/office/powerpoint/2010/main" val="2858408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>
          <a:xfrm>
            <a:off x="17463" y="-127000"/>
            <a:ext cx="8999537" cy="10096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br>
              <a:rPr lang="pt-BR" sz="2800" b="1" dirty="0">
                <a:solidFill>
                  <a:srgbClr val="1F449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t-BR" sz="2800" b="1" dirty="0">
                <a:solidFill>
                  <a:srgbClr val="1F449E"/>
                </a:solidFill>
                <a:latin typeface="+mn-lt"/>
                <a:ea typeface="+mn-ea"/>
                <a:cs typeface="Times New Roman" pitchFamily="18" charset="0"/>
              </a:rPr>
              <a:t>Caracterização da VSPEA nos estados</a:t>
            </a:r>
          </a:p>
        </p:txBody>
      </p:sp>
      <p:sp>
        <p:nvSpPr>
          <p:cNvPr id="75778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908050"/>
            <a:ext cx="8640763" cy="5761038"/>
          </a:xfrm>
        </p:spPr>
        <p:txBody>
          <a:bodyPr rtlCol="0">
            <a:normAutofit fontScale="92500" lnSpcReduction="10000"/>
          </a:bodyPr>
          <a:lstStyle/>
          <a:p>
            <a:pPr algn="just">
              <a:defRPr/>
            </a:pPr>
            <a:r>
              <a:rPr lang="pt-BR" sz="2000" dirty="0">
                <a:solidFill>
                  <a:prstClr val="black"/>
                </a:solidFill>
              </a:rPr>
              <a:t>Monitoramento de agrotóxico na água para consumo humano</a:t>
            </a:r>
          </a:p>
          <a:p>
            <a:pPr algn="just">
              <a:defRPr/>
            </a:pPr>
            <a:r>
              <a:rPr lang="pt-BR" sz="2000" dirty="0">
                <a:solidFill>
                  <a:prstClr val="black"/>
                </a:solidFill>
              </a:rPr>
              <a:t>Análise de situação de saúde, a partir da construção de diagnósticos situacionais com dados de comercialização de agrotóxicos e intoxicações por agrotóxicos nos territórios</a:t>
            </a:r>
          </a:p>
          <a:p>
            <a:pPr algn="just">
              <a:defRPr/>
            </a:pPr>
            <a:r>
              <a:rPr lang="pt-BR" sz="2000" dirty="0">
                <a:solidFill>
                  <a:prstClr val="black"/>
                </a:solidFill>
              </a:rPr>
              <a:t>Ações de vigilância em saúde do trabalhador e trabalhadora, como inspeções sanitárias e desenvolvimento de processos de intervenção por região, cultura, atividade de risco e população vulnerável</a:t>
            </a:r>
          </a:p>
          <a:p>
            <a:pPr algn="just">
              <a:defRPr/>
            </a:pPr>
            <a:r>
              <a:rPr lang="pt-BR" sz="2000" dirty="0">
                <a:solidFill>
                  <a:prstClr val="black"/>
                </a:solidFill>
              </a:rPr>
              <a:t>Desenvolvimento de programas estaduais de análise de resíduos de agrotóxicos em alimentos (PARA estaduais)</a:t>
            </a:r>
          </a:p>
          <a:p>
            <a:pPr algn="just">
              <a:defRPr/>
            </a:pPr>
            <a:r>
              <a:rPr lang="pt-BR" sz="2000" dirty="0">
                <a:solidFill>
                  <a:prstClr val="black"/>
                </a:solidFill>
              </a:rPr>
              <a:t>Desenvolvimento de protocolos clínicos para avaliação, diagnóstico e tratamento de intoxicações por agrotóxicos</a:t>
            </a:r>
            <a:endParaRPr lang="pt-BR" sz="20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/>
              <a:t>Ações de educação permanente para profissionais de saúde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/>
              <a:t>Ações de comunicação em saúde para agricultores familiares e população em geral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/>
              <a:t>Ações de promoção à saúde em parceria com outros setores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sz="1600" dirty="0"/>
              <a:t>Agroecologia, Segurança Alimentar e Nutricional</a:t>
            </a:r>
            <a:endParaRPr lang="pt-BR" sz="20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/>
              <a:t>Investimento nos Laboratórios Centrais de Saúde Pública – LACEN</a:t>
            </a:r>
          </a:p>
          <a:p>
            <a:pPr algn="just">
              <a:defRPr/>
            </a:pPr>
            <a:r>
              <a:rPr lang="pt-BR" sz="2000" dirty="0"/>
              <a:t>Monitoramento da exposição ocupacional dos trabalhadores da saúde pública</a:t>
            </a:r>
          </a:p>
          <a:p>
            <a:pPr algn="just">
              <a:defRPr/>
            </a:pPr>
            <a:r>
              <a:rPr lang="pt-BR" sz="2000" dirty="0"/>
              <a:t>Estímulo a pesquisas na temática de agrotóxicos e parcerias com universidades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0578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tângulo 9"/>
          <p:cNvSpPr>
            <a:spLocks noChangeArrowheads="1"/>
          </p:cNvSpPr>
          <p:nvPr/>
        </p:nvSpPr>
        <p:spPr bwMode="auto">
          <a:xfrm>
            <a:off x="4390033" y="1473200"/>
            <a:ext cx="47184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Relatório Nacional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Vigilância em Saúde de Populações Expostas a Agrotóxicos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Volumes 1 e 2</a:t>
            </a:r>
          </a:p>
        </p:txBody>
      </p:sp>
      <p:sp>
        <p:nvSpPr>
          <p:cNvPr id="70659" name="Retângulo 3"/>
          <p:cNvSpPr>
            <a:spLocks noChangeArrowheads="1"/>
          </p:cNvSpPr>
          <p:nvPr/>
        </p:nvSpPr>
        <p:spPr bwMode="auto">
          <a:xfrm>
            <a:off x="4499992" y="3577332"/>
            <a:ext cx="432008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2000" dirty="0">
                <a:solidFill>
                  <a:prstClr val="black"/>
                </a:solidFill>
              </a:rPr>
              <a:t>Apresentar e dar visibilidade aos dados de comercialização de agrotóxicos no Brasil, por região e unidade federal, além da análise das notificações de intoxicações por agrotóxicos, e um panorama das ações de Vigilância em Saúde de Populações Expostas a Agrotóxicos desenvolvidas por cada estado.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4139952" y="2734568"/>
            <a:ext cx="3276673" cy="571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1"/>
                </a:solidFill>
                <a:cs typeface="Times New Roman" pitchFamily="18" charset="0"/>
              </a:rPr>
              <a:t>Objetivo Geral</a:t>
            </a:r>
          </a:p>
        </p:txBody>
      </p:sp>
      <p:sp>
        <p:nvSpPr>
          <p:cNvPr id="70661" name="CaixaDeTexto 3"/>
          <p:cNvSpPr txBox="1">
            <a:spLocks noChangeArrowheads="1"/>
          </p:cNvSpPr>
          <p:nvPr/>
        </p:nvSpPr>
        <p:spPr bwMode="auto">
          <a:xfrm>
            <a:off x="1403350" y="488603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600" b="1" dirty="0">
                <a:solidFill>
                  <a:srgbClr val="0A2C9A"/>
                </a:solidFill>
              </a:rPr>
              <a:t>Exemplos de ações da CGVAM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8860"/>
            <a:ext cx="3811549" cy="53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24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616024" y="3634036"/>
            <a:ext cx="7772400" cy="2819300"/>
          </a:xfrm>
        </p:spPr>
        <p:txBody>
          <a:bodyPr/>
          <a:lstStyle/>
          <a:p>
            <a:pPr algn="just" eaLnBrk="1" hangingPunct="1"/>
            <a:r>
              <a:rPr lang="pt-BR" sz="2000" dirty="0"/>
              <a:t>Heterogeneidade na prática clínica</a:t>
            </a:r>
          </a:p>
          <a:p>
            <a:pPr algn="just" eaLnBrk="1" hangingPunct="1"/>
            <a:r>
              <a:rPr lang="pt-BR" sz="2000" dirty="0"/>
              <a:t>Melhorar a qualidade na prática</a:t>
            </a:r>
          </a:p>
          <a:p>
            <a:pPr algn="just" eaLnBrk="1" hangingPunct="1"/>
            <a:r>
              <a:rPr lang="pt-BR" sz="2000" dirty="0"/>
              <a:t>Diferenças entre a prática real e a recomendada </a:t>
            </a:r>
          </a:p>
          <a:p>
            <a:pPr algn="just" eaLnBrk="1" hangingPunct="1"/>
            <a:r>
              <a:rPr lang="pt-BR" sz="2000" dirty="0"/>
              <a:t>Novas opções terapêuticas</a:t>
            </a:r>
          </a:p>
          <a:p>
            <a:pPr algn="just" eaLnBrk="1" hangingPunct="1"/>
            <a:r>
              <a:rPr lang="pt-BR" sz="2000" dirty="0"/>
              <a:t>Novos problemas de saúde</a:t>
            </a:r>
          </a:p>
          <a:p>
            <a:pPr algn="just" eaLnBrk="1" hangingPunct="1"/>
            <a:r>
              <a:rPr lang="pt-BR" sz="2000" dirty="0"/>
              <a:t>Custos excessivos na atenção em saúde</a:t>
            </a:r>
          </a:p>
          <a:p>
            <a:pPr algn="just" eaLnBrk="1" hangingPunct="1"/>
            <a:r>
              <a:rPr lang="es-ES" sz="2000" dirty="0"/>
              <a:t>Necessidade de </a:t>
            </a:r>
            <a:r>
              <a:rPr lang="pt-BR" sz="2000" dirty="0"/>
              <a:t>esclarecer os conteúdos do SUS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3172927"/>
            <a:ext cx="2087563" cy="4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altLang="pt-BR" sz="2000" b="1" dirty="0">
                <a:latin typeface="+mn-lt"/>
                <a:ea typeface="+mn-ea"/>
                <a:cs typeface="Times New Roman" pitchFamily="18" charset="0"/>
              </a:rPr>
              <a:t>Por quê?</a:t>
            </a:r>
          </a:p>
        </p:txBody>
      </p:sp>
      <p:sp>
        <p:nvSpPr>
          <p:cNvPr id="18436" name="Título 1"/>
          <p:cNvSpPr>
            <a:spLocks noGrp="1"/>
          </p:cNvSpPr>
          <p:nvPr>
            <p:ph type="title"/>
          </p:nvPr>
        </p:nvSpPr>
        <p:spPr>
          <a:xfrm>
            <a:off x="-20588" y="348456"/>
            <a:ext cx="9153526" cy="776288"/>
          </a:xfrm>
        </p:spPr>
        <p:txBody>
          <a:bodyPr anchor="t"/>
          <a:lstStyle/>
          <a:p>
            <a:pPr lvl="0" eaLnBrk="1" hangingPunct="1"/>
            <a:r>
              <a:rPr lang="pt-BR" altLang="pt-BR" sz="2600" b="1" dirty="0">
                <a:solidFill>
                  <a:srgbClr val="0A2C9A"/>
                </a:solidFill>
                <a:latin typeface="Calibri" pitchFamily="34" charset="0"/>
                <a:ea typeface="MS PGothic" pitchFamily="34" charset="-128"/>
                <a:cs typeface="+mn-cs"/>
              </a:rPr>
              <a:t>Exemplos de ações da CGVAM </a:t>
            </a:r>
            <a:br>
              <a:rPr lang="pt-BR" altLang="pt-BR" sz="2600" b="1" dirty="0">
                <a:solidFill>
                  <a:srgbClr val="0A2C9A"/>
                </a:solidFill>
                <a:latin typeface="Calibri" pitchFamily="34" charset="0"/>
                <a:ea typeface="MS PGothic" pitchFamily="34" charset="-128"/>
                <a:cs typeface="+mn-cs"/>
              </a:rPr>
            </a:br>
            <a:endParaRPr lang="pt-BR" sz="2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8437" name="Título 1"/>
          <p:cNvSpPr txBox="1">
            <a:spLocks/>
          </p:cNvSpPr>
          <p:nvPr/>
        </p:nvSpPr>
        <p:spPr bwMode="auto">
          <a:xfrm>
            <a:off x="107504" y="1057300"/>
            <a:ext cx="892899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0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Diretrizes Diagnósticas e Terapêuticas para Intoxicações por Agrotóxicos</a:t>
            </a:r>
            <a:endParaRPr lang="pt-BR" sz="20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ctr" eaLnBrk="1" hangingPunct="1"/>
            <a:endParaRPr lang="pt-BR" sz="2100" b="1" dirty="0">
              <a:solidFill>
                <a:srgbClr val="953735"/>
              </a:solidFill>
              <a:cs typeface="Times New Roman" pitchFamily="18" charset="0"/>
            </a:endParaRPr>
          </a:p>
        </p:txBody>
      </p:sp>
      <p:sp>
        <p:nvSpPr>
          <p:cNvPr id="18438" name="Retângulo 1"/>
          <p:cNvSpPr>
            <a:spLocks noChangeArrowheads="1"/>
          </p:cNvSpPr>
          <p:nvPr/>
        </p:nvSpPr>
        <p:spPr bwMode="auto">
          <a:xfrm>
            <a:off x="395288" y="1693257"/>
            <a:ext cx="8424862" cy="1015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2000" dirty="0"/>
              <a:t>Conjunto de afirmações desenvolvidas de forma sistemática para ajudar médicos e pacientes na tomada de decisões sobre cuidados de saúde adequados em circunstâncias específicas.</a:t>
            </a:r>
          </a:p>
        </p:txBody>
      </p:sp>
    </p:spTree>
    <p:extLst>
      <p:ext uri="{BB962C8B-B14F-4D97-AF65-F5344CB8AC3E}">
        <p14:creationId xmlns:p14="http://schemas.microsoft.com/office/powerpoint/2010/main" val="90844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ESTRUTURA DA APRESENTAÇÃO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pt-BR" sz="2800" dirty="0"/>
              <a:t>Contexto brasileiro – agrotóxicos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Estrutura institucional do Ministério da Saúde, atribuições e governança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Exemplos de ações da Coordenação Geral de Vigilância em Saúde Ambiental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Diretrizes Nacionais de Vigilância em Saúde de Populações Expostas a Agrotóxicos</a:t>
            </a:r>
          </a:p>
        </p:txBody>
      </p:sp>
    </p:spTree>
    <p:extLst>
      <p:ext uri="{BB962C8B-B14F-4D97-AF65-F5344CB8AC3E}">
        <p14:creationId xmlns:p14="http://schemas.microsoft.com/office/powerpoint/2010/main" val="289439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851" y="1700908"/>
            <a:ext cx="8488462" cy="1584076"/>
          </a:xfrm>
        </p:spPr>
        <p:txBody>
          <a:bodyPr/>
          <a:lstStyle/>
          <a:p>
            <a:pPr marL="85725" lvl="2" indent="0" algn="just">
              <a:buNone/>
            </a:pPr>
            <a:r>
              <a:rPr lang="pt-BR" sz="2000" dirty="0">
                <a:latin typeface="+mj-lt"/>
                <a:ea typeface="ＭＳ Ｐゴシック" pitchFamily="34" charset="-128"/>
                <a:cs typeface="Arial" pitchFamily="34" charset="0"/>
              </a:rPr>
              <a:t>Disponibilizar recomendações, baseadas nas melhores evidências científicas disponíveis, para o </a:t>
            </a:r>
            <a:r>
              <a:rPr lang="pt-BR" sz="2000" u="sng" dirty="0">
                <a:latin typeface="+mj-lt"/>
                <a:ea typeface="ＭＳ Ｐゴシック" pitchFamily="34" charset="-128"/>
                <a:cs typeface="Arial" pitchFamily="34" charset="0"/>
              </a:rPr>
              <a:t>atendimento de indivíduos intoxicados</a:t>
            </a:r>
            <a:r>
              <a:rPr lang="pt-BR" sz="2000" dirty="0">
                <a:latin typeface="+mj-lt"/>
                <a:ea typeface="ＭＳ Ｐゴシック" pitchFamily="34" charset="-128"/>
                <a:cs typeface="Arial" pitchFamily="34" charset="0"/>
              </a:rPr>
              <a:t> ou com suspeita de intoxicação por agrotóxicos nos serviços de saúde do SUS, incluindo os seguintes aspectos: abordagem geral, prevenção, diagnóstico, tratamento, seguimento e monitoramento de exposições. </a:t>
            </a:r>
            <a:endParaRPr lang="pt-BR" sz="2000" dirty="0">
              <a:latin typeface="+mj-lt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1124744"/>
            <a:ext cx="91440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Diretrizes Diagnósticas e Terapêuticas para Intoxicações por Agrotóxicos</a:t>
            </a:r>
            <a:endParaRPr lang="pt-BR" sz="20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3645743"/>
            <a:ext cx="8135937" cy="30956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pt-BR" altLang="pt-BR" sz="2000" b="1" dirty="0">
                <a:latin typeface="+mj-lt"/>
                <a:cs typeface="Arial" pitchFamily="34" charset="0"/>
              </a:rPr>
              <a:t>Capítulos</a:t>
            </a:r>
          </a:p>
          <a:p>
            <a:pPr marL="542925" indent="-542925">
              <a:lnSpc>
                <a:spcPct val="90000"/>
              </a:lnSpc>
              <a:buFontTx/>
              <a:buAutoNum type="arabicPeriod"/>
            </a:pPr>
            <a:r>
              <a:rPr lang="pt-BR" altLang="pt-BR" sz="2000" dirty="0">
                <a:latin typeface="+mj-lt"/>
                <a:cs typeface="Arial" pitchFamily="34" charset="0"/>
              </a:rPr>
              <a:t>Abordagem geral </a:t>
            </a:r>
          </a:p>
          <a:p>
            <a:pPr marL="542925" indent="-542925">
              <a:lnSpc>
                <a:spcPct val="90000"/>
              </a:lnSpc>
              <a:buFontTx/>
              <a:buAutoNum type="arabicPeriod"/>
            </a:pPr>
            <a:r>
              <a:rPr lang="pt-BR" altLang="pt-BR" sz="2000" dirty="0">
                <a:latin typeface="+mj-lt"/>
                <a:cs typeface="Arial" pitchFamily="34" charset="0"/>
              </a:rPr>
              <a:t>Inibidores da colinesterase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altLang="pt-BR" sz="2000" dirty="0">
                <a:latin typeface="+mj-lt"/>
                <a:cs typeface="Arial" pitchFamily="34" charset="0"/>
              </a:rPr>
              <a:t>3.     Glifosato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altLang="pt-BR" sz="2000" dirty="0">
                <a:latin typeface="+mj-lt"/>
                <a:cs typeface="Arial" pitchFamily="34" charset="0"/>
              </a:rPr>
              <a:t>4.     </a:t>
            </a:r>
            <a:r>
              <a:rPr lang="pt-BR" altLang="pt-BR" sz="2000" dirty="0" err="1">
                <a:latin typeface="+mj-lt"/>
                <a:cs typeface="Arial" pitchFamily="34" charset="0"/>
              </a:rPr>
              <a:t>Piretróides</a:t>
            </a:r>
            <a:r>
              <a:rPr lang="pt-BR" altLang="pt-BR" sz="2000" dirty="0">
                <a:latin typeface="+mj-lt"/>
                <a:cs typeface="Arial" pitchFamily="34" charset="0"/>
              </a:rPr>
              <a:t> e </a:t>
            </a:r>
            <a:r>
              <a:rPr lang="pt-BR" altLang="pt-BR" sz="2000" dirty="0" err="1">
                <a:latin typeface="+mj-lt"/>
                <a:cs typeface="Arial" pitchFamily="34" charset="0"/>
              </a:rPr>
              <a:t>piretrinas</a:t>
            </a:r>
            <a:endParaRPr lang="pt-BR" altLang="pt-BR" sz="2000" dirty="0">
              <a:latin typeface="+mj-lt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altLang="pt-BR" sz="2000" dirty="0">
                <a:latin typeface="+mj-lt"/>
                <a:cs typeface="Arial" pitchFamily="34" charset="0"/>
              </a:rPr>
              <a:t>5.     </a:t>
            </a:r>
            <a:r>
              <a:rPr lang="pt-BR" altLang="pt-BR" sz="2000" dirty="0" err="1">
                <a:latin typeface="+mj-lt"/>
                <a:cs typeface="Arial" pitchFamily="34" charset="0"/>
              </a:rPr>
              <a:t>Bipiridílios</a:t>
            </a:r>
            <a:r>
              <a:rPr lang="pt-BR" altLang="pt-BR" sz="2000" dirty="0">
                <a:latin typeface="+mj-lt"/>
                <a:cs typeface="Arial" pitchFamily="34" charset="0"/>
              </a:rPr>
              <a:t> (</a:t>
            </a:r>
            <a:r>
              <a:rPr lang="pt-BR" altLang="pt-BR" sz="2000" dirty="0" err="1">
                <a:latin typeface="+mj-lt"/>
                <a:cs typeface="Arial" pitchFamily="34" charset="0"/>
              </a:rPr>
              <a:t>paraquat</a:t>
            </a:r>
            <a:r>
              <a:rPr lang="pt-BR" altLang="pt-BR" sz="2000" dirty="0">
                <a:latin typeface="+mj-lt"/>
                <a:cs typeface="Arial" pitchFamily="34" charset="0"/>
              </a:rPr>
              <a:t>, </a:t>
            </a:r>
            <a:r>
              <a:rPr lang="pt-BR" altLang="pt-BR" sz="2000" dirty="0" err="1">
                <a:latin typeface="+mj-lt"/>
                <a:cs typeface="Arial" pitchFamily="34" charset="0"/>
              </a:rPr>
              <a:t>diquat</a:t>
            </a:r>
            <a:r>
              <a:rPr lang="pt-BR" altLang="pt-BR" sz="2000" dirty="0">
                <a:latin typeface="+mj-lt"/>
                <a:cs typeface="Arial" pitchFamily="34" charset="0"/>
              </a:rPr>
              <a:t>)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altLang="pt-BR" sz="2000" dirty="0">
                <a:latin typeface="+mj-lt"/>
                <a:cs typeface="Arial" pitchFamily="34" charset="0"/>
              </a:rPr>
              <a:t>6.     Ácido 2,4-diclorofenoxiacético (2,4-D)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altLang="pt-BR" sz="2000" dirty="0">
                <a:latin typeface="+mj-lt"/>
                <a:cs typeface="Arial" pitchFamily="34" charset="0"/>
              </a:rPr>
              <a:t>7.     Exposição crônica</a:t>
            </a:r>
          </a:p>
          <a:p>
            <a:pPr marL="0" indent="0">
              <a:lnSpc>
                <a:spcPct val="90000"/>
              </a:lnSpc>
              <a:buFontTx/>
              <a:buAutoNum type="arabicPeriod"/>
            </a:pPr>
            <a:endParaRPr lang="pt-BR" alt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2952453" cy="342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01843" y="332656"/>
            <a:ext cx="43419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altLang="pt-BR" sz="2600" b="1" dirty="0">
                <a:solidFill>
                  <a:srgbClr val="0A2C9A"/>
                </a:solidFill>
              </a:rPr>
              <a:t>Exemplos de ações da CGVAM</a:t>
            </a:r>
          </a:p>
        </p:txBody>
      </p:sp>
    </p:spTree>
    <p:extLst>
      <p:ext uri="{BB962C8B-B14F-4D97-AF65-F5344CB8AC3E}">
        <p14:creationId xmlns:p14="http://schemas.microsoft.com/office/powerpoint/2010/main" val="594002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 lvl="0" algn="just"/>
            <a:r>
              <a:rPr lang="pt-BR" sz="2000" dirty="0"/>
              <a:t>Financiamento de pesquisas na área de Vigilância em Saúde Ambiental: </a:t>
            </a:r>
          </a:p>
          <a:p>
            <a:pPr lvl="0" algn="just"/>
            <a:endParaRPr lang="pt-BR" sz="1000" dirty="0"/>
          </a:p>
          <a:p>
            <a:pPr lvl="1" algn="just"/>
            <a:r>
              <a:rPr lang="pt-BR" sz="1800" dirty="0"/>
              <a:t>Desenvolvimento de biomarcadores de exposição e de efeito para avaliação dos impactos da utilização do herbicida glifosato sobre a saúde de trabalhadores rurais - UFMG</a:t>
            </a:r>
          </a:p>
          <a:p>
            <a:pPr lvl="1" algn="just"/>
            <a:r>
              <a:rPr lang="pt-BR" sz="1800" dirty="0"/>
              <a:t>Estudo sobre o impacto do consumo de agrotóxicos e seu reflexo na saúde humana - UFRJ/RJ</a:t>
            </a:r>
          </a:p>
          <a:p>
            <a:pPr marL="457200" lvl="1" indent="0" algn="just">
              <a:buNone/>
            </a:pPr>
            <a:endParaRPr lang="pt-BR" sz="2000" dirty="0"/>
          </a:p>
          <a:p>
            <a:pPr lvl="0" algn="just"/>
            <a:r>
              <a:rPr lang="pt-BR" sz="2000" dirty="0"/>
              <a:t>Chamamento Público nº 1 de 28 de maio de 2015 da Secretaria de Ciência, Tecnologia e Insumos Estratégicos em parceria com a SVS: </a:t>
            </a:r>
          </a:p>
          <a:p>
            <a:pPr lvl="0" algn="just"/>
            <a:endParaRPr lang="pt-BR" sz="1000" dirty="0"/>
          </a:p>
          <a:p>
            <a:pPr lvl="1" algn="just"/>
            <a:r>
              <a:rPr lang="pt-BR" sz="1800" dirty="0"/>
              <a:t>Linhas de pesquisa: Impacto na saúde dos trabalhadores expostos a múltiplas classes de agrotóxicos; e o impacto financeiro das intoxicações por agrotóxicos para o SUS</a:t>
            </a:r>
          </a:p>
          <a:p>
            <a:pPr marL="457200" lvl="1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374358" y="560293"/>
            <a:ext cx="43419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altLang="pt-BR" sz="2600" b="1" dirty="0">
                <a:solidFill>
                  <a:srgbClr val="0A2C9A"/>
                </a:solidFill>
              </a:rPr>
              <a:t>Exemplos de ações da CGVAM</a:t>
            </a:r>
          </a:p>
        </p:txBody>
      </p:sp>
    </p:spTree>
    <p:extLst>
      <p:ext uri="{BB962C8B-B14F-4D97-AF65-F5344CB8AC3E}">
        <p14:creationId xmlns:p14="http://schemas.microsoft.com/office/powerpoint/2010/main" val="3677698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0480"/>
          </a:xfrm>
        </p:spPr>
        <p:txBody>
          <a:bodyPr/>
          <a:lstStyle/>
          <a:p>
            <a:pPr lvl="0"/>
            <a:r>
              <a:rPr lang="pt-BR" sz="2000" dirty="0"/>
              <a:t>Publicação de artigo no Saúde Brasil 2014: </a:t>
            </a:r>
          </a:p>
          <a:p>
            <a:pPr lvl="0"/>
            <a:endParaRPr lang="pt-BR" sz="1000" dirty="0"/>
          </a:p>
          <a:p>
            <a:pPr lvl="1"/>
            <a:r>
              <a:rPr lang="pt-BR" sz="1800" dirty="0"/>
              <a:t>“Exposição humana a agrotóxicos no Brasil: ações de vigilância em Saúde Ambiental e Saúde do Trabalhador”</a:t>
            </a:r>
          </a:p>
          <a:p>
            <a:pPr marL="0" lvl="0" indent="0">
              <a:buNone/>
            </a:pPr>
            <a:endParaRPr lang="pt-BR" sz="2000" dirty="0"/>
          </a:p>
          <a:p>
            <a:pPr lvl="0"/>
            <a:r>
              <a:rPr lang="pt-BR" sz="2000" dirty="0"/>
              <a:t>Boletim Epidemiológico Raça/Cor - Recorte sobre intoxicações exógenas</a:t>
            </a:r>
          </a:p>
          <a:p>
            <a:pPr marL="0" lvl="0" indent="0">
              <a:buNone/>
            </a:pPr>
            <a:endParaRPr lang="pt-BR" sz="2000" dirty="0"/>
          </a:p>
          <a:p>
            <a:pPr lvl="0" algn="just"/>
            <a:r>
              <a:rPr lang="pt-BR" sz="2000" dirty="0"/>
              <a:t>Repasse de recursos para as instituições de ensino por meio do chamamento público nº 5/2014, para fornecimento dos cursos: </a:t>
            </a:r>
          </a:p>
          <a:p>
            <a:pPr lvl="0" algn="just"/>
            <a:endParaRPr lang="pt-BR" sz="1000" dirty="0"/>
          </a:p>
          <a:p>
            <a:pPr lvl="1"/>
            <a:r>
              <a:rPr lang="pt-BR" sz="1800" dirty="0"/>
              <a:t>Especialização em VSA, epidemiologia ambiental (auto instrucional), toxicologia (auto instrucional), análise de situação de saúde (auto instrucional).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374358" y="476672"/>
            <a:ext cx="43419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altLang="pt-BR" sz="2600" b="1" dirty="0">
                <a:solidFill>
                  <a:srgbClr val="0A2C9A"/>
                </a:solidFill>
              </a:rPr>
              <a:t>Exemplos de ações da CGVAM</a:t>
            </a:r>
          </a:p>
        </p:txBody>
      </p:sp>
    </p:spTree>
    <p:extLst>
      <p:ext uri="{BB962C8B-B14F-4D97-AF65-F5344CB8AC3E}">
        <p14:creationId xmlns:p14="http://schemas.microsoft.com/office/powerpoint/2010/main" val="1787823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46584" y="1772816"/>
            <a:ext cx="8229600" cy="4464496"/>
          </a:xfrm>
        </p:spPr>
        <p:txBody>
          <a:bodyPr/>
          <a:lstStyle/>
          <a:p>
            <a:pPr marL="358775" lvl="2" indent="-184150" algn="just">
              <a:tabLst>
                <a:tab pos="447675" algn="l"/>
              </a:tabLst>
            </a:pP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 Ministério da Saúde manifestou-se favorável à proposta de </a:t>
            </a:r>
            <a:r>
              <a:rPr lang="pt-BR" altLang="pt-BR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proibição</a:t>
            </a: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da pulverização aérea no Brasil (PLS nº 541/2015 – senador </a:t>
            </a:r>
            <a:r>
              <a:rPr lang="pt-BR" altLang="pt-BR" sz="2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Antonio</a:t>
            </a: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Carlos Valadares/PSB SE)</a:t>
            </a:r>
          </a:p>
          <a:p>
            <a:pPr marL="174625" lvl="2" indent="0" algn="just">
              <a:buNone/>
              <a:tabLst>
                <a:tab pos="447675" algn="l"/>
              </a:tabLst>
            </a:pPr>
            <a:endParaRPr lang="pt-BR" altLang="pt-BR" sz="20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58775" lvl="2" indent="-184150" algn="just">
              <a:tabLst>
                <a:tab pos="447675" algn="l"/>
              </a:tabLst>
            </a:pPr>
            <a:r>
              <a:rPr lang="en-US" altLang="pt-BR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udiência com o </a:t>
            </a:r>
            <a:r>
              <a:rPr lang="pt-BR" sz="2000" dirty="0">
                <a:latin typeface="Calibri" pitchFamily="34" charset="0"/>
                <a:cs typeface="Times New Roman" pitchFamily="18" charset="0"/>
              </a:rPr>
              <a:t>Sindicato Nacional das Empresas de Aviação Agrícola (SINDAG) 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–</a:t>
            </a:r>
            <a:r>
              <a:rPr lang="pt-BR" sz="2000" dirty="0">
                <a:latin typeface="Calibri" pitchFamily="34" charset="0"/>
                <a:cs typeface="Times New Roman" pitchFamily="18" charset="0"/>
              </a:rPr>
              <a:t> 16/03/2016: aplicação de inseticida por via área para combate ao </a:t>
            </a:r>
            <a:r>
              <a:rPr lang="pt-BR" sz="2000" i="1" dirty="0">
                <a:latin typeface="Calibri" pitchFamily="34" charset="0"/>
                <a:cs typeface="Times New Roman" pitchFamily="18" charset="0"/>
              </a:rPr>
              <a:t>Aedes aegypti</a:t>
            </a:r>
            <a:endParaRPr lang="pt-BR" sz="2000" dirty="0">
              <a:latin typeface="Calibri" pitchFamily="34" charset="0"/>
              <a:cs typeface="Times New Roman" pitchFamily="18" charset="0"/>
            </a:endParaRPr>
          </a:p>
          <a:p>
            <a:pPr marL="174625" lvl="2" indent="0" algn="just">
              <a:buNone/>
              <a:tabLst>
                <a:tab pos="447675" algn="l"/>
              </a:tabLst>
            </a:pPr>
            <a:endParaRPr lang="pt-BR" sz="2000" dirty="0">
              <a:latin typeface="Calibri" pitchFamily="34" charset="0"/>
              <a:cs typeface="Times New Roman" pitchFamily="18" charset="0"/>
            </a:endParaRPr>
          </a:p>
          <a:p>
            <a:pPr marL="358775" lvl="2" indent="-184150" algn="just">
              <a:tabLst>
                <a:tab pos="447675" algn="l"/>
              </a:tabLst>
            </a:pPr>
            <a:r>
              <a:rPr lang="pt-BR" sz="2000" dirty="0">
                <a:latin typeface="Calibri" pitchFamily="34" charset="0"/>
                <a:cs typeface="Times New Roman" pitchFamily="18" charset="0"/>
              </a:rPr>
              <a:t>Nota informativa DSAST com manifestação contrária a pulverização aérea para como proposta de combate ao </a:t>
            </a:r>
            <a:r>
              <a:rPr lang="pt-BR" sz="2000" i="1" dirty="0">
                <a:latin typeface="Calibri" pitchFamily="34" charset="0"/>
                <a:cs typeface="Times New Roman" pitchFamily="18" charset="0"/>
              </a:rPr>
              <a:t>Aedes aegypti</a:t>
            </a:r>
            <a:r>
              <a:rPr lang="pt-BR" sz="2000" dirty="0">
                <a:latin typeface="Calibri" pitchFamily="34" charset="0"/>
                <a:cs typeface="Times New Roman" pitchFamily="18" charset="0"/>
              </a:rPr>
              <a:t>. </a:t>
            </a:r>
            <a:r>
              <a:rPr lang="pt-BR" sz="1600" dirty="0">
                <a:latin typeface="Calibri" pitchFamily="34" charset="0"/>
                <a:cs typeface="Times New Roman" pitchFamily="18" charset="0"/>
                <a:hlinkClick r:id="rId2"/>
              </a:rPr>
              <a:t>http://portalsaude.saude.gov.br/images/pdf/2016/abril/01/Esclarecimentos-sobre-pulveriza----o-a--rea-e-o-controle-de-endemias.pdf</a:t>
            </a:r>
            <a:r>
              <a:rPr lang="pt-BR" sz="1600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marL="358775" lvl="2" indent="-184150" algn="just">
              <a:tabLst>
                <a:tab pos="447675" algn="l"/>
              </a:tabLst>
            </a:pPr>
            <a:endParaRPr lang="pt-BR" sz="1600" dirty="0">
              <a:latin typeface="Calibri" pitchFamily="34" charset="0"/>
              <a:cs typeface="Times New Roman" pitchFamily="18" charset="0"/>
            </a:endParaRPr>
          </a:p>
          <a:p>
            <a:pPr marL="358775" lvl="2" indent="-184150" algn="just">
              <a:tabLst>
                <a:tab pos="447675" algn="l"/>
              </a:tabLst>
            </a:pPr>
            <a:r>
              <a:rPr lang="pt-BR" sz="2000" dirty="0">
                <a:latin typeface="Calibri" pitchFamily="34" charset="0"/>
                <a:cs typeface="Times New Roman" pitchFamily="18" charset="0"/>
              </a:rPr>
              <a:t>Parecer </a:t>
            </a:r>
            <a:r>
              <a:rPr lang="pt-BR" sz="2000" b="1" dirty="0">
                <a:latin typeface="Calibri" pitchFamily="34" charset="0"/>
                <a:cs typeface="Times New Roman" pitchFamily="18" charset="0"/>
              </a:rPr>
              <a:t>contrário</a:t>
            </a:r>
            <a:r>
              <a:rPr lang="pt-BR" sz="2000" dirty="0">
                <a:latin typeface="Calibri" pitchFamily="34" charset="0"/>
                <a:cs typeface="Times New Roman" pitchFamily="18" charset="0"/>
              </a:rPr>
              <a:t> ao PL de conversão nº 9/2016, proveniente da Medida provisória 712/2016 – emenda do deputado Valdir </a:t>
            </a:r>
            <a:r>
              <a:rPr lang="pt-BR" sz="2000" dirty="0" err="1">
                <a:latin typeface="Calibri" pitchFamily="34" charset="0"/>
                <a:cs typeface="Times New Roman" pitchFamily="18" charset="0"/>
              </a:rPr>
              <a:t>Colatto</a:t>
            </a:r>
            <a:r>
              <a:rPr lang="pt-BR" sz="2000" dirty="0">
                <a:latin typeface="Calibri" pitchFamily="34" charset="0"/>
                <a:cs typeface="Times New Roman" pitchFamily="18" charset="0"/>
              </a:rPr>
              <a:t> PMDB SC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256457" y="1196752"/>
            <a:ext cx="863602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000" b="1" dirty="0">
                <a:solidFill>
                  <a:srgbClr val="AB1D1D"/>
                </a:solidFill>
                <a:latin typeface="Calibri" pitchFamily="34" charset="0"/>
                <a:cs typeface="Arial" pitchFamily="34" charset="0"/>
              </a:rPr>
              <a:t>Pulverização aérea de agrotóxicos</a:t>
            </a:r>
            <a:endParaRPr lang="pt-BR" sz="2000" dirty="0">
              <a:solidFill>
                <a:srgbClr val="AB1D1D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6584" y="404664"/>
            <a:ext cx="83077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600" b="1" dirty="0">
                <a:solidFill>
                  <a:srgbClr val="0A2C9A"/>
                </a:solidFill>
              </a:rPr>
              <a:t>Exemplos de ações da CGVAM</a:t>
            </a:r>
          </a:p>
        </p:txBody>
      </p:sp>
    </p:spTree>
    <p:extLst>
      <p:ext uri="{BB962C8B-B14F-4D97-AF65-F5344CB8AC3E}">
        <p14:creationId xmlns:p14="http://schemas.microsoft.com/office/powerpoint/2010/main" val="2426495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-1473238"/>
            <a:ext cx="5781032" cy="86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5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956376" cy="597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12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46584" y="1916832"/>
            <a:ext cx="8229600" cy="4464496"/>
          </a:xfrm>
        </p:spPr>
        <p:txBody>
          <a:bodyPr/>
          <a:lstStyle/>
          <a:p>
            <a:pPr marL="358775" lvl="2" indent="-184150" algn="just">
              <a:tabLst>
                <a:tab pos="447675" algn="l"/>
              </a:tabLst>
            </a:pP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 Ministério da Saúde manifestou-se com </a:t>
            </a:r>
            <a:r>
              <a:rPr lang="pt-BR" altLang="pt-BR" sz="20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parecer contrário </a:t>
            </a: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ao  PL 3200/15, que visa substituir a Lei 7802/89, de autoria do deputado </a:t>
            </a:r>
            <a:r>
              <a:rPr lang="pt-BR" altLang="pt-BR" sz="2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Covatti</a:t>
            </a: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Filho PP RS</a:t>
            </a:r>
          </a:p>
          <a:p>
            <a:pPr marL="174625" lvl="2" indent="0" algn="just">
              <a:buNone/>
              <a:tabLst>
                <a:tab pos="447675" algn="l"/>
              </a:tabLst>
            </a:pPr>
            <a:endParaRPr lang="pt-BR" altLang="pt-BR" sz="20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358775" lvl="2" indent="-184150" algn="just">
              <a:tabLst>
                <a:tab pos="447675" algn="l"/>
              </a:tabLst>
            </a:pPr>
            <a:r>
              <a:rPr lang="pt-BR" sz="2000" dirty="0">
                <a:latin typeface="Calibri" pitchFamily="34" charset="0"/>
                <a:cs typeface="Times New Roman" pitchFamily="18" charset="0"/>
              </a:rPr>
              <a:t>Nota informativa DSAST com manifestação contrária ao PL 3200/15. </a:t>
            </a:r>
          </a:p>
          <a:p>
            <a:pPr marL="174625" lvl="2" indent="0" algn="just">
              <a:buNone/>
              <a:tabLst>
                <a:tab pos="447675" algn="l"/>
              </a:tabLst>
            </a:pPr>
            <a:r>
              <a:rPr lang="pt-BR" sz="16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http://portalsaude.saude.gov.br/index.php/o-ministerio/principal/leia-mais-o-ministerio/1127-secretaria-svs/vigilancia-de-a-a-z/agrotoxicos/24532-nota-informativa-contendo-o-posicionamento-do-departamento-de-vigilancia-em-saude-ambiental-e-saude-do-trabalhador-sobre-o-projeto-de-lei-n-3200-2015</a:t>
            </a:r>
          </a:p>
          <a:p>
            <a:pPr marL="174625" lvl="2" indent="0" algn="just">
              <a:buNone/>
              <a:tabLst>
                <a:tab pos="447675" algn="l"/>
              </a:tabLst>
            </a:pPr>
            <a:endParaRPr lang="pt-BR" sz="1600" dirty="0">
              <a:latin typeface="Calibri" pitchFamily="34" charset="0"/>
              <a:cs typeface="Times New Roman" pitchFamily="18" charset="0"/>
            </a:endParaRPr>
          </a:p>
          <a:p>
            <a:pPr marL="355600" lvl="2" indent="-180975" algn="just">
              <a:tabLst>
                <a:tab pos="266700" algn="l"/>
              </a:tabLst>
            </a:pPr>
            <a:r>
              <a:rPr lang="en-US" altLang="pt-BR" sz="2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Participou</a:t>
            </a:r>
            <a:r>
              <a:rPr lang="en-US" altLang="pt-BR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da A</a:t>
            </a:r>
            <a:r>
              <a:rPr lang="pt-BR" altLang="pt-BR" sz="200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udiência</a:t>
            </a:r>
            <a:r>
              <a:rPr lang="pt-BR" altLang="pt-BR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Pública realizada pela Comissão Especial da Câmara dos Deputados que analisa proposta do PL 3200/15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pt-BR" sz="20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31/05/2016.</a:t>
            </a:r>
          </a:p>
          <a:p>
            <a:pPr marL="174625" lvl="2" indent="0" algn="just">
              <a:buNone/>
              <a:tabLst>
                <a:tab pos="447675" algn="l"/>
              </a:tabLst>
            </a:pPr>
            <a:endParaRPr lang="pt-BR" sz="16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256457" y="1196752"/>
            <a:ext cx="863602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000" b="1" dirty="0">
                <a:solidFill>
                  <a:srgbClr val="AB1D1D"/>
                </a:solidFill>
                <a:latin typeface="Calibri" pitchFamily="34" charset="0"/>
                <a:cs typeface="Arial" pitchFamily="34" charset="0"/>
              </a:rPr>
              <a:t>Projeto de Lei 3200/2015</a:t>
            </a:r>
            <a:endParaRPr lang="pt-BR" sz="2000" dirty="0">
              <a:solidFill>
                <a:srgbClr val="AB1D1D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6584" y="404664"/>
            <a:ext cx="83077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z="2600" b="1" dirty="0">
                <a:solidFill>
                  <a:srgbClr val="0A2C9A"/>
                </a:solidFill>
              </a:rPr>
              <a:t>Exemplos de ações da CGVAM</a:t>
            </a:r>
          </a:p>
        </p:txBody>
      </p:sp>
    </p:spTree>
    <p:extLst>
      <p:ext uri="{BB962C8B-B14F-4D97-AF65-F5344CB8AC3E}">
        <p14:creationId xmlns:p14="http://schemas.microsoft.com/office/powerpoint/2010/main" val="809870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2980928"/>
          </a:xfrm>
        </p:spPr>
        <p:txBody>
          <a:bodyPr/>
          <a:lstStyle/>
          <a:p>
            <a:pPr algn="just"/>
            <a:r>
              <a:rPr lang="pt-BR" sz="2000" dirty="0"/>
              <a:t>Contribuição na revisão das “Orientações Técnicas para a utilização do </a:t>
            </a:r>
            <a:r>
              <a:rPr lang="pt-BR" sz="2000" dirty="0" err="1"/>
              <a:t>larvicida</a:t>
            </a:r>
            <a:r>
              <a:rPr lang="pt-BR" sz="2000" dirty="0"/>
              <a:t> </a:t>
            </a:r>
            <a:r>
              <a:rPr lang="pt-BR" sz="2000" dirty="0" err="1"/>
              <a:t>pyriproxyfen</a:t>
            </a:r>
            <a:r>
              <a:rPr lang="pt-BR" sz="2000" dirty="0"/>
              <a:t> no controle do </a:t>
            </a:r>
            <a:r>
              <a:rPr lang="pt-BR" sz="2000" i="1" dirty="0"/>
              <a:t>Aedes aegypti</a:t>
            </a:r>
            <a:r>
              <a:rPr lang="pt-BR" sz="2000" dirty="0"/>
              <a:t>” </a:t>
            </a:r>
          </a:p>
          <a:p>
            <a:pPr algn="just"/>
            <a:endParaRPr lang="pt-BR" sz="1000" dirty="0"/>
          </a:p>
          <a:p>
            <a:pPr lvl="1" algn="just"/>
            <a:r>
              <a:rPr lang="pt-BR" sz="2000" dirty="0"/>
              <a:t>CGVAM (</a:t>
            </a:r>
            <a:r>
              <a:rPr lang="pt-BR" sz="2000" dirty="0" err="1"/>
              <a:t>Vigipeq</a:t>
            </a:r>
            <a:r>
              <a:rPr lang="pt-BR" sz="2000" dirty="0"/>
              <a:t> e </a:t>
            </a:r>
            <a:r>
              <a:rPr lang="pt-BR" sz="2000" dirty="0" err="1"/>
              <a:t>Vigiagua</a:t>
            </a:r>
            <a:r>
              <a:rPr lang="pt-BR" sz="2000" dirty="0"/>
              <a:t>), CGST e CGPNCD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Atualização da Nota Técnica sobre a periodicidade da realização do exame de colinesterase para agentes de endemias</a:t>
            </a:r>
          </a:p>
          <a:p>
            <a:pPr algn="just"/>
            <a:endParaRPr lang="pt-BR" sz="1000" dirty="0"/>
          </a:p>
          <a:p>
            <a:pPr lvl="1" algn="just"/>
            <a:r>
              <a:rPr lang="pt-BR" sz="2000" dirty="0"/>
              <a:t>CGVAM, CGST e CGPNCD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87137" y="764704"/>
            <a:ext cx="50129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altLang="pt-BR" sz="2600" b="1" dirty="0">
                <a:solidFill>
                  <a:srgbClr val="0A2C9A"/>
                </a:solidFill>
              </a:rPr>
              <a:t>Algumas articulações </a:t>
            </a:r>
            <a:r>
              <a:rPr lang="pt-BR" altLang="pt-BR" sz="2600" b="1" dirty="0" err="1">
                <a:solidFill>
                  <a:srgbClr val="0A2C9A"/>
                </a:solidFill>
              </a:rPr>
              <a:t>intrasetoriais</a:t>
            </a:r>
            <a:endParaRPr lang="pt-BR" altLang="pt-BR" sz="2600" b="1" dirty="0">
              <a:solidFill>
                <a:srgbClr val="0A2C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4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aixaDeTexto 1"/>
          <p:cNvSpPr txBox="1">
            <a:spLocks noChangeArrowheads="1"/>
          </p:cNvSpPr>
          <p:nvPr/>
        </p:nvSpPr>
        <p:spPr bwMode="auto">
          <a:xfrm>
            <a:off x="539750" y="1341438"/>
            <a:ext cx="784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268537"/>
            <a:ext cx="8426450" cy="5112791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pt-BR" sz="2000" dirty="0"/>
              <a:t>Publicação da Portaria GM/MS 1.678, de 2015, que institui os </a:t>
            </a:r>
            <a:r>
              <a:rPr lang="pt-BR" sz="2000" b="1" dirty="0"/>
              <a:t>Centros de Informação e Assistência Toxicológica </a:t>
            </a:r>
            <a:r>
              <a:rPr lang="pt-BR" sz="2000" dirty="0"/>
              <a:t>(</a:t>
            </a:r>
            <a:r>
              <a:rPr lang="pt-BR" sz="2000" dirty="0" err="1"/>
              <a:t>CIATox</a:t>
            </a:r>
            <a:r>
              <a:rPr lang="pt-BR" sz="2000" dirty="0"/>
              <a:t>) como estabelecimentos de saúde integrantes do SUS  na linha de cuidado ao trauma da Rede de Urgência e Emergência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1000" dirty="0"/>
          </a:p>
          <a:p>
            <a:pPr marL="285750" indent="-28575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Unidades de saúde de </a:t>
            </a:r>
            <a:r>
              <a:rPr lang="pt-BR" sz="1800" u="sng" dirty="0"/>
              <a:t>referência em Toxicologia Clínica no SUS</a:t>
            </a:r>
            <a:r>
              <a:rPr lang="pt-BR" sz="1800" dirty="0"/>
              <a:t>, com </a:t>
            </a:r>
            <a:r>
              <a:rPr lang="pt-BR" sz="1800" u="sng" dirty="0"/>
              <a:t>atendimento em regime de plantão permanente por teleconsultoria </a:t>
            </a:r>
            <a:r>
              <a:rPr lang="pt-BR" sz="1800" dirty="0"/>
              <a:t>e/ou presencial, com o objetivo de prover informação toxicológica aos profissionais de saúde e pessoas expostas e/ou intoxicadas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pt-BR" sz="1000" dirty="0"/>
          </a:p>
          <a:p>
            <a:pPr>
              <a:defRPr/>
            </a:pPr>
            <a:r>
              <a:rPr lang="pt-BR" sz="1800" b="1" dirty="0"/>
              <a:t>Centros que enviaram ofícios para a CGMAC/DAET/SAS/MS</a:t>
            </a:r>
          </a:p>
          <a:p>
            <a:pPr marL="0" indent="0">
              <a:buNone/>
              <a:defRPr/>
            </a:pPr>
            <a:endParaRPr lang="pt-BR" sz="1800" b="1" dirty="0"/>
          </a:p>
          <a:p>
            <a:pPr marL="457200" lvl="1" indent="0">
              <a:buNone/>
              <a:defRPr/>
            </a:pPr>
            <a:r>
              <a:rPr lang="pt-BR" sz="1600" b="1" dirty="0"/>
              <a:t>- Centro de Informação Toxicológica do Rio Grande do Sul</a:t>
            </a:r>
          </a:p>
          <a:p>
            <a:pPr marL="457200" lvl="1" indent="0">
              <a:buNone/>
              <a:defRPr/>
            </a:pPr>
            <a:r>
              <a:rPr lang="pt-BR" sz="1600" b="1" dirty="0"/>
              <a:t>- Centro de Assistência Toxicológica do Rio Grande do Norte</a:t>
            </a:r>
          </a:p>
          <a:p>
            <a:pPr marL="457200" lvl="1" indent="0">
              <a:buNone/>
              <a:defRPr/>
            </a:pPr>
            <a:r>
              <a:rPr lang="pt-BR" sz="1600" b="1" dirty="0"/>
              <a:t>- Centro de Assistência Toxicológica de Pernambuco</a:t>
            </a:r>
          </a:p>
          <a:p>
            <a:pPr marL="457200" lvl="1" indent="0">
              <a:buNone/>
              <a:defRPr/>
            </a:pPr>
            <a:r>
              <a:rPr lang="pt-BR" sz="1600" b="1" dirty="0"/>
              <a:t>- Centro de Assistência Toxicológica de Botucatu/SP </a:t>
            </a:r>
          </a:p>
          <a:p>
            <a:pPr lvl="1">
              <a:defRPr/>
            </a:pPr>
            <a:endParaRPr lang="pt-BR" sz="1400" b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pt-BR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pt-BR" dirty="0"/>
          </a:p>
        </p:txBody>
      </p:sp>
      <p:sp>
        <p:nvSpPr>
          <p:cNvPr id="66565" name="CaixaDeTexto 3"/>
          <p:cNvSpPr txBox="1">
            <a:spLocks noChangeArrowheads="1"/>
          </p:cNvSpPr>
          <p:nvPr/>
        </p:nvSpPr>
        <p:spPr bwMode="auto">
          <a:xfrm>
            <a:off x="1547813" y="416595"/>
            <a:ext cx="6337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/>
            <a:r>
              <a:rPr lang="pt-BR" altLang="pt-BR" sz="2600" b="1" dirty="0">
                <a:solidFill>
                  <a:srgbClr val="0A2C9A"/>
                </a:solidFill>
              </a:rPr>
              <a:t>Algumas articulações </a:t>
            </a:r>
            <a:r>
              <a:rPr lang="pt-BR" altLang="pt-BR" sz="2600" b="1" dirty="0" err="1">
                <a:solidFill>
                  <a:srgbClr val="0A2C9A"/>
                </a:solidFill>
              </a:rPr>
              <a:t>intrasetoriais</a:t>
            </a:r>
            <a:endParaRPr lang="pt-BR" altLang="pt-BR" sz="2600" b="1" dirty="0">
              <a:solidFill>
                <a:srgbClr val="0A2C9A"/>
              </a:solidFill>
            </a:endParaRPr>
          </a:p>
        </p:txBody>
      </p:sp>
      <p:pic>
        <p:nvPicPr>
          <p:cNvPr id="1028" name="Picture 4" descr="http://abracit.org.br/wp/principal/wp-content/uploads/2016/02/dlio-campolina-presidente-da-abracit-com-o-ministro-chioro_2-1030x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30" y="4509120"/>
            <a:ext cx="2444515" cy="162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95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1908175" y="549275"/>
            <a:ext cx="55435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0" algn="ctr" eaLnBrk="1" hangingPunct="1"/>
            <a:r>
              <a:rPr lang="pt-BR" altLang="pt-BR" sz="2600" b="1" dirty="0">
                <a:solidFill>
                  <a:srgbClr val="0A2C9A"/>
                </a:solidFill>
              </a:rPr>
              <a:t>Participação e Controle Social</a:t>
            </a:r>
            <a:endParaRPr lang="pt-BR" altLang="pt-BR" sz="2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22" y="1404392"/>
            <a:ext cx="357505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395536" y="2037616"/>
            <a:ext cx="442371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pt-BR" sz="2000" dirty="0">
                <a:latin typeface="+mn-lt"/>
              </a:rPr>
              <a:t>Grupo da Terra: </a:t>
            </a:r>
            <a:r>
              <a:rPr lang="en-US" sz="2000" dirty="0">
                <a:latin typeface="+mn-lt"/>
              </a:rPr>
              <a:t>P</a:t>
            </a:r>
            <a:r>
              <a:rPr lang="pt-BR" sz="2000" dirty="0" err="1">
                <a:latin typeface="+mn-lt"/>
              </a:rPr>
              <a:t>lano</a:t>
            </a:r>
            <a:r>
              <a:rPr lang="pt-BR" sz="2000" dirty="0">
                <a:latin typeface="+mn-lt"/>
              </a:rPr>
              <a:t> operativo (2016-2019)</a:t>
            </a:r>
          </a:p>
          <a:p>
            <a:pPr lvl="1" algn="just" eaLnBrk="1" hangingPunct="1">
              <a:buFont typeface="Arial" charset="0"/>
              <a:buChar char="•"/>
            </a:pPr>
            <a:endParaRPr lang="pt-BR" sz="2000" dirty="0">
              <a:latin typeface="+mn-lt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pt-BR" sz="2000" dirty="0">
                <a:latin typeface="+mn-lt"/>
              </a:rPr>
              <a:t>Acordo de Cooperação do MS com a Contag</a:t>
            </a:r>
          </a:p>
          <a:p>
            <a:pPr algn="just" eaLnBrk="1" hangingPunct="1">
              <a:buFont typeface="Arial" charset="0"/>
              <a:buChar char="•"/>
            </a:pPr>
            <a:endParaRPr lang="pt-BR" sz="2000" dirty="0">
              <a:latin typeface="+mn-lt"/>
            </a:endParaRPr>
          </a:p>
          <a:p>
            <a:pPr algn="just" eaLnBrk="1" hangingPunct="1">
              <a:buFont typeface="Arial" charset="0"/>
              <a:buChar char="•"/>
            </a:pPr>
            <a:r>
              <a:rPr lang="pt-BR" sz="2000" dirty="0">
                <a:latin typeface="+mn-lt"/>
              </a:rPr>
              <a:t>GT de Saúde da Marcha das Margaridas</a:t>
            </a:r>
          </a:p>
          <a:p>
            <a:pPr marL="457200" lvl="1" indent="0" algn="just" eaLnBrk="1" hangingPunct="1"/>
            <a:endParaRPr lang="pt-BR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6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 bwMode="auto">
          <a:xfrm>
            <a:off x="576263" y="908720"/>
            <a:ext cx="8023225" cy="143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1800" dirty="0"/>
              <a:t>Segundo a OMS:</a:t>
            </a:r>
          </a:p>
          <a:p>
            <a:pPr lvl="1" eaLnBrk="1" hangingPunct="1"/>
            <a:r>
              <a:rPr lang="pt-BR" sz="1400" dirty="0"/>
              <a:t>Intoxicações agudas por agrotóxicos respondem por uma morbidade e mortalidade significante</a:t>
            </a:r>
          </a:p>
          <a:p>
            <a:pPr lvl="1" eaLnBrk="1" hangingPunct="1"/>
            <a:r>
              <a:rPr lang="pt-BR" sz="1400" dirty="0"/>
              <a:t>Não há ainda estimativas confiáveis de quantas pessoas no mundo estão sofrendo os efeitos da exposição a agrotóxicos</a:t>
            </a:r>
          </a:p>
          <a:p>
            <a:pPr lvl="1" eaLnBrk="1" hangingPunct="1"/>
            <a:r>
              <a:rPr lang="pt-BR" sz="1400" dirty="0"/>
              <a:t>Taxas de incidência anual em países desenvolvidos: 18,2/100 mil trabalhadores </a:t>
            </a:r>
            <a:r>
              <a:rPr lang="pt-BR" sz="1400" dirty="0" err="1"/>
              <a:t>full</a:t>
            </a:r>
            <a:r>
              <a:rPr lang="pt-BR" sz="1400" dirty="0"/>
              <a:t> time e 7,4/milhão de crianças em idade escolar </a:t>
            </a:r>
          </a:p>
          <a:p>
            <a:pPr eaLnBrk="1" hangingPunct="1"/>
            <a:r>
              <a:rPr lang="pt-BR" sz="1800" dirty="0"/>
              <a:t>Diferenças de mortalidade entre países desenvolvidos e subdesenvolvidos</a:t>
            </a:r>
          </a:p>
          <a:p>
            <a:pPr lvl="1" eaLnBrk="1" hangingPunct="1">
              <a:buFontTx/>
              <a:buNone/>
            </a:pPr>
            <a:endParaRPr lang="en-US" sz="1900" dirty="0"/>
          </a:p>
          <a:p>
            <a:pPr eaLnBrk="1" hangingPunct="1">
              <a:buFontTx/>
              <a:buNone/>
            </a:pPr>
            <a:endParaRPr lang="en-US" sz="1900" dirty="0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857250" y="873125"/>
            <a:ext cx="7489825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0" name="Retângulo 5"/>
          <p:cNvSpPr>
            <a:spLocks noChangeArrowheads="1"/>
          </p:cNvSpPr>
          <p:nvPr/>
        </p:nvSpPr>
        <p:spPr bwMode="auto">
          <a:xfrm>
            <a:off x="395536" y="2865115"/>
            <a:ext cx="3876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8425" lvl="1"/>
            <a:r>
              <a:rPr lang="pt-BR" dirty="0"/>
              <a:t>Nível educacional da população</a:t>
            </a:r>
          </a:p>
          <a:p>
            <a:pPr marL="98425" lvl="1"/>
            <a:r>
              <a:rPr lang="pt-BR" dirty="0"/>
              <a:t>Uso indiscriminado</a:t>
            </a:r>
          </a:p>
          <a:p>
            <a:pPr marL="98425" lvl="1"/>
            <a:r>
              <a:rPr lang="pt-BR" dirty="0"/>
              <a:t>Regulamentação, controle e vigilância</a:t>
            </a:r>
            <a:endParaRPr lang="pt-BR" baseline="30000" dirty="0"/>
          </a:p>
        </p:txBody>
      </p:sp>
      <p:sp>
        <p:nvSpPr>
          <p:cNvPr id="39941" name="Retângulo 6"/>
          <p:cNvSpPr>
            <a:spLocks noChangeArrowheads="1"/>
          </p:cNvSpPr>
          <p:nvPr/>
        </p:nvSpPr>
        <p:spPr bwMode="auto">
          <a:xfrm>
            <a:off x="4139952" y="2865115"/>
            <a:ext cx="489654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1463" lvl="1"/>
            <a:r>
              <a:rPr lang="pt-BR" sz="1600" dirty="0"/>
              <a:t>Dificuldades no acesso a serviços e sistema de saúde</a:t>
            </a:r>
          </a:p>
          <a:p>
            <a:pPr marL="271463" lvl="1"/>
            <a:r>
              <a:rPr lang="pt-BR" dirty="0"/>
              <a:t>Capacidade diagnóstica (baixa suspeição)</a:t>
            </a:r>
          </a:p>
        </p:txBody>
      </p:sp>
      <p:sp>
        <p:nvSpPr>
          <p:cNvPr id="39942" name="Retângulo 7"/>
          <p:cNvSpPr>
            <a:spLocks noChangeArrowheads="1"/>
          </p:cNvSpPr>
          <p:nvPr/>
        </p:nvSpPr>
        <p:spPr bwMode="auto">
          <a:xfrm>
            <a:off x="323850" y="4437063"/>
            <a:ext cx="2933700" cy="101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/>
              <a:t>Intoxicações Agudas</a:t>
            </a:r>
          </a:p>
          <a:p>
            <a:pPr algn="ctr"/>
            <a:r>
              <a:rPr lang="en-US" sz="2000" b="1"/>
              <a:t>X</a:t>
            </a:r>
          </a:p>
          <a:p>
            <a:pPr algn="ctr"/>
            <a:r>
              <a:rPr lang="en-US" sz="2000" b="1"/>
              <a:t>Intoxicações Crônicas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323528" y="2996952"/>
            <a:ext cx="204788" cy="2889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4211960" y="2996952"/>
            <a:ext cx="203200" cy="2889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9945" name="Retângulo 11"/>
          <p:cNvSpPr>
            <a:spLocks noChangeArrowheads="1"/>
          </p:cNvSpPr>
          <p:nvPr/>
        </p:nvSpPr>
        <p:spPr bwMode="auto">
          <a:xfrm>
            <a:off x="3708400" y="4008438"/>
            <a:ext cx="50038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1600"/>
              <a:t>Difícil diagnóstico (causa-efeito) </a:t>
            </a:r>
          </a:p>
          <a:p>
            <a:pPr algn="just"/>
            <a:endParaRPr lang="pt-BR" sz="1600"/>
          </a:p>
          <a:p>
            <a:pPr algn="just"/>
            <a:r>
              <a:rPr lang="pt-BR" sz="1600"/>
              <a:t>Principais consequências da exposição crônica:</a:t>
            </a:r>
          </a:p>
          <a:p>
            <a:pPr marL="192088" lvl="1" algn="just"/>
            <a:r>
              <a:rPr lang="pt-BR" sz="1600"/>
              <a:t>Disrupções endócrinas (agonismo ou antagonismo)</a:t>
            </a:r>
          </a:p>
          <a:p>
            <a:pPr marL="192088" lvl="1" algn="just"/>
            <a:r>
              <a:rPr lang="pt-BR" sz="1600"/>
              <a:t>Alterações genéticas e cromossômicas</a:t>
            </a:r>
          </a:p>
          <a:p>
            <a:pPr marL="192088" lvl="1" algn="just"/>
            <a:r>
              <a:rPr lang="pt-BR" sz="1600"/>
              <a:t>Malformações fetais congênitas</a:t>
            </a:r>
          </a:p>
          <a:p>
            <a:pPr marL="192088" lvl="1" algn="just"/>
            <a:r>
              <a:rPr lang="pt-BR" sz="1600"/>
              <a:t>Neoplasias (câncer)</a:t>
            </a:r>
          </a:p>
          <a:p>
            <a:pPr marL="192088" lvl="1" algn="just"/>
            <a:r>
              <a:rPr lang="pt-BR" sz="1600"/>
              <a:t>Distúrbios neurológicos, hematopoiéticos, alérgicos, etc</a:t>
            </a:r>
            <a:endParaRPr lang="pt-BR" sz="1600" baseline="30000"/>
          </a:p>
          <a:p>
            <a:pPr marL="192088" lvl="1" algn="just"/>
            <a:r>
              <a:rPr lang="pt-BR" sz="1600"/>
              <a:t>Distúrbios psiquiátricos (depressão, suicídio)</a:t>
            </a:r>
          </a:p>
          <a:p>
            <a:pPr marL="192088" lvl="1" algn="just"/>
            <a:endParaRPr lang="pt-BR"/>
          </a:p>
        </p:txBody>
      </p:sp>
      <p:sp>
        <p:nvSpPr>
          <p:cNvPr id="39946" name="Text Box 5"/>
          <p:cNvSpPr txBox="1">
            <a:spLocks noChangeArrowheads="1"/>
          </p:cNvSpPr>
          <p:nvPr/>
        </p:nvSpPr>
        <p:spPr bwMode="auto">
          <a:xfrm>
            <a:off x="496888" y="411163"/>
            <a:ext cx="8139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0A2C9A"/>
                </a:solidFill>
              </a:rPr>
              <a:t>Contexto</a:t>
            </a:r>
            <a:endParaRPr lang="pt-BR" altLang="pt-BR" sz="2400" dirty="0">
              <a:solidFill>
                <a:srgbClr val="0A2C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22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69409"/>
            <a:ext cx="4781550" cy="317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251718" y="4467016"/>
            <a:ext cx="8640762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000" b="1" dirty="0">
                <a:solidFill>
                  <a:srgbClr val="AB1D1D"/>
                </a:solidFill>
                <a:latin typeface="+mn-lt"/>
              </a:rPr>
              <a:t>Plano Nacional de Segurança Alimentar e Nutricional – PLANSAN</a:t>
            </a:r>
          </a:p>
          <a:p>
            <a:pPr algn="ctr" eaLnBrk="1" hangingPunct="1"/>
            <a:endParaRPr lang="pt-BR" sz="2000" b="1" dirty="0">
              <a:solidFill>
                <a:srgbClr val="00B050"/>
              </a:solidFill>
              <a:latin typeface="Arial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 charset="0"/>
                <a:cs typeface="Calibri" pitchFamily="34" charset="0"/>
              </a:rPr>
              <a:t>P</a:t>
            </a:r>
            <a:r>
              <a:rPr lang="pt-BR" sz="2000" dirty="0" err="1">
                <a:solidFill>
                  <a:srgbClr val="000000"/>
                </a:solidFill>
                <a:ea typeface="Arial" charset="0"/>
                <a:cs typeface="Calibri" pitchFamily="34" charset="0"/>
              </a:rPr>
              <a:t>rodução</a:t>
            </a:r>
            <a:r>
              <a:rPr lang="pt-BR" sz="2000" dirty="0">
                <a:solidFill>
                  <a:srgbClr val="000000"/>
                </a:solidFill>
                <a:ea typeface="Arial" charset="0"/>
                <a:cs typeface="Calibri" pitchFamily="34" charset="0"/>
              </a:rPr>
              <a:t> saudável de alimentos</a:t>
            </a:r>
          </a:p>
          <a:p>
            <a:pPr marL="342900" indent="-342900" algn="just" eaLnBrk="1" hangingPunct="1">
              <a:buFont typeface="Arial" pitchFamily="34" charset="0"/>
              <a:buChar char="•"/>
            </a:pPr>
            <a:endParaRPr lang="pt-BR" sz="1500" dirty="0">
              <a:solidFill>
                <a:srgbClr val="000000"/>
              </a:solidFill>
              <a:ea typeface="Arial" charset="0"/>
              <a:cs typeface="Calibri" pitchFamily="34" charset="0"/>
            </a:endParaRPr>
          </a:p>
          <a:p>
            <a:pPr marL="342900" indent="-342900" algn="just" eaLnBrk="1" hangingPunct="1">
              <a:buFont typeface="Arial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ea typeface="Arial" charset="0"/>
                <a:cs typeface="Calibri" pitchFamily="34" charset="0"/>
              </a:rPr>
              <a:t>Agroecologia e Segurança Alimentar e Nutricional como promoção da saúde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2311400" y="311150"/>
            <a:ext cx="43926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600" b="1" dirty="0">
                <a:solidFill>
                  <a:srgbClr val="333399"/>
                </a:solidFill>
                <a:latin typeface="+mn-lt"/>
              </a:rPr>
              <a:t>Ações </a:t>
            </a:r>
            <a:r>
              <a:rPr lang="pt-BR" altLang="pt-BR" sz="2600" b="1" dirty="0" err="1">
                <a:solidFill>
                  <a:srgbClr val="333399"/>
                </a:solidFill>
                <a:latin typeface="+mn-lt"/>
              </a:rPr>
              <a:t>intersetoriais</a:t>
            </a:r>
            <a:endParaRPr lang="pt-BR" altLang="pt-BR" sz="2600" b="1" dirty="0">
              <a:solidFill>
                <a:srgbClr val="33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03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8024" y="4726885"/>
            <a:ext cx="89384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err="1">
                <a:latin typeface="Arial" charset="0"/>
              </a:rPr>
              <a:t>Representação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Câmara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Interministerial</a:t>
            </a:r>
            <a:r>
              <a:rPr lang="en-US" dirty="0">
                <a:latin typeface="Arial" charset="0"/>
              </a:rPr>
              <a:t> e </a:t>
            </a:r>
            <a:r>
              <a:rPr lang="en-US" dirty="0" err="1">
                <a:latin typeface="Arial" charset="0"/>
              </a:rPr>
              <a:t>na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Comissão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Nacional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Agricultura</a:t>
            </a:r>
            <a:r>
              <a:rPr lang="en-US" dirty="0">
                <a:latin typeface="Arial" charset="0"/>
              </a:rPr>
              <a:t> e </a:t>
            </a:r>
            <a:r>
              <a:rPr lang="en-US" dirty="0" err="1">
                <a:latin typeface="Arial" charset="0"/>
              </a:rPr>
              <a:t>Produção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Orgânica</a:t>
            </a:r>
            <a:r>
              <a:rPr lang="en-US" dirty="0">
                <a:latin typeface="Arial" charset="0"/>
              </a:rPr>
              <a:t> - CIAPO e CNAPO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4" y="548680"/>
            <a:ext cx="315548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05" y="1050474"/>
            <a:ext cx="5854999" cy="29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19872" y="1844824"/>
            <a:ext cx="5688632" cy="288032"/>
          </a:xfrm>
          <a:prstGeom prst="rect">
            <a:avLst/>
          </a:prstGeom>
          <a:noFill/>
          <a:ln>
            <a:solidFill>
              <a:srgbClr val="E200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336688" y="2534138"/>
            <a:ext cx="5688632" cy="288032"/>
          </a:xfrm>
          <a:prstGeom prst="rect">
            <a:avLst/>
          </a:prstGeom>
          <a:noFill/>
          <a:ln>
            <a:solidFill>
              <a:srgbClr val="E200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336688" y="2839239"/>
            <a:ext cx="5688632" cy="288032"/>
          </a:xfrm>
          <a:prstGeom prst="rect">
            <a:avLst/>
          </a:prstGeom>
          <a:noFill/>
          <a:ln>
            <a:solidFill>
              <a:srgbClr val="E200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336688" y="3212976"/>
            <a:ext cx="5688632" cy="288032"/>
          </a:xfrm>
          <a:prstGeom prst="rect">
            <a:avLst/>
          </a:prstGeom>
          <a:noFill/>
          <a:ln>
            <a:solidFill>
              <a:srgbClr val="E200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364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18" y="332657"/>
            <a:ext cx="2316366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" y="404664"/>
            <a:ext cx="6909847" cy="459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3871" y="5301208"/>
            <a:ext cx="8964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 err="1">
                <a:latin typeface="Arial" charset="0"/>
              </a:rPr>
              <a:t>Representação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Câmara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Interministerial</a:t>
            </a:r>
            <a:r>
              <a:rPr lang="en-US" dirty="0">
                <a:latin typeface="Arial" charset="0"/>
              </a:rPr>
              <a:t> e </a:t>
            </a:r>
            <a:r>
              <a:rPr lang="en-US" dirty="0" err="1">
                <a:latin typeface="Arial" charset="0"/>
              </a:rPr>
              <a:t>na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Comissão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Nacional</a:t>
            </a:r>
            <a:r>
              <a:rPr lang="en-US" dirty="0">
                <a:latin typeface="Arial" charset="0"/>
              </a:rPr>
              <a:t> de </a:t>
            </a:r>
            <a:r>
              <a:rPr lang="en-US" dirty="0" err="1">
                <a:latin typeface="Arial" charset="0"/>
              </a:rPr>
              <a:t>Agricultura</a:t>
            </a:r>
            <a:r>
              <a:rPr lang="en-US" dirty="0">
                <a:latin typeface="Arial" charset="0"/>
              </a:rPr>
              <a:t> e </a:t>
            </a:r>
            <a:r>
              <a:rPr lang="en-US" dirty="0" err="1">
                <a:latin typeface="Arial" charset="0"/>
              </a:rPr>
              <a:t>Produção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Orgânica</a:t>
            </a:r>
            <a:r>
              <a:rPr lang="en-US" dirty="0">
                <a:latin typeface="Arial" charset="0"/>
              </a:rPr>
              <a:t> - CIAPO e CNAPO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7459" y="1124744"/>
            <a:ext cx="6254741" cy="288032"/>
          </a:xfrm>
          <a:prstGeom prst="rect">
            <a:avLst/>
          </a:prstGeom>
          <a:noFill/>
          <a:ln>
            <a:solidFill>
              <a:srgbClr val="E200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40011" y="1916832"/>
            <a:ext cx="6232189" cy="468052"/>
          </a:xfrm>
          <a:prstGeom prst="rect">
            <a:avLst/>
          </a:prstGeom>
          <a:noFill/>
          <a:ln>
            <a:solidFill>
              <a:srgbClr val="E200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40011" y="3789040"/>
            <a:ext cx="6160181" cy="432048"/>
          </a:xfrm>
          <a:prstGeom prst="rect">
            <a:avLst/>
          </a:prstGeom>
          <a:noFill/>
          <a:ln>
            <a:solidFill>
              <a:srgbClr val="E200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194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2656"/>
            <a:ext cx="793591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92100" y="5517232"/>
            <a:ext cx="84563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schemeClr val="tx2"/>
                </a:solidFill>
                <a:latin typeface="Arial" charset="0"/>
              </a:rPr>
              <a:t>Participação ativa na construção do Programa Nacional para Redução do Uso de Agrotóxicos - PRONARA </a:t>
            </a:r>
          </a:p>
        </p:txBody>
      </p:sp>
    </p:spTree>
    <p:extLst>
      <p:ext uri="{BB962C8B-B14F-4D97-AF65-F5344CB8AC3E}">
        <p14:creationId xmlns:p14="http://schemas.microsoft.com/office/powerpoint/2010/main" val="2841576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99592" y="1988840"/>
            <a:ext cx="6491064" cy="4104456"/>
          </a:xfrm>
        </p:spPr>
        <p:txBody>
          <a:bodyPr/>
          <a:lstStyle/>
          <a:p>
            <a:pPr algn="just"/>
            <a:r>
              <a:rPr lang="pt-BR" sz="2000" dirty="0"/>
              <a:t>Subcomissão Temática de Produção Orgânica: </a:t>
            </a:r>
          </a:p>
          <a:p>
            <a:pPr algn="just"/>
            <a:endParaRPr lang="pt-BR" sz="1000" dirty="0"/>
          </a:p>
          <a:p>
            <a:pPr lvl="1" algn="just"/>
            <a:r>
              <a:rPr lang="pt-BR" sz="1800" dirty="0"/>
              <a:t>CNAPO, coordenada pela COAGRE/MAPA</a:t>
            </a:r>
          </a:p>
          <a:p>
            <a:pPr lvl="1" algn="just"/>
            <a:r>
              <a:rPr lang="pt-BR" sz="1800" dirty="0" err="1"/>
              <a:t>CPOrg</a:t>
            </a:r>
            <a:r>
              <a:rPr lang="pt-BR" sz="1800" dirty="0"/>
              <a:t> – UF</a:t>
            </a:r>
          </a:p>
          <a:p>
            <a:pPr algn="just"/>
            <a:endParaRPr lang="pt-BR" sz="2000" dirty="0"/>
          </a:p>
          <a:p>
            <a:pPr marL="342900" lvl="1" indent="-342900" algn="just">
              <a:buFont typeface="Arial"/>
              <a:buChar char="•"/>
            </a:pPr>
            <a:r>
              <a:rPr lang="pt-BR" sz="2000" dirty="0"/>
              <a:t>Câmara Temática de Produção Orgânica </a:t>
            </a:r>
          </a:p>
          <a:p>
            <a:pPr marL="342900" lvl="1" indent="-342900" algn="just">
              <a:buFont typeface="Arial"/>
              <a:buChar char="•"/>
            </a:pPr>
            <a:endParaRPr lang="pt-BR" sz="1000" dirty="0"/>
          </a:p>
          <a:p>
            <a:pPr lvl="1" algn="just"/>
            <a:r>
              <a:rPr lang="pt-BR" sz="1800" dirty="0"/>
              <a:t>MAPA</a:t>
            </a:r>
          </a:p>
          <a:p>
            <a:pPr marL="57150" indent="0" algn="just">
              <a:buNone/>
            </a:pPr>
            <a:endParaRPr lang="pt-BR" sz="2400" dirty="0"/>
          </a:p>
          <a:p>
            <a:pPr marL="400050" algn="just"/>
            <a:r>
              <a:rPr lang="pt-BR" sz="2000" dirty="0"/>
              <a:t>Comissão Nacional de Segurança Química (</a:t>
            </a:r>
            <a:r>
              <a:rPr lang="pt-BR" sz="2000" dirty="0" err="1"/>
              <a:t>Conasq</a:t>
            </a:r>
            <a:r>
              <a:rPr lang="pt-BR" sz="2000" dirty="0"/>
              <a:t>)</a:t>
            </a:r>
          </a:p>
          <a:p>
            <a:pPr marL="400050" algn="just"/>
            <a:endParaRPr lang="pt-BR" sz="1000" dirty="0"/>
          </a:p>
          <a:p>
            <a:pPr marL="800100" lvl="1" algn="just"/>
            <a:r>
              <a:rPr lang="pt-BR" sz="1800" dirty="0"/>
              <a:t>Presidida pelo MMA e </a:t>
            </a:r>
            <a:r>
              <a:rPr lang="pt-BR" sz="1800" dirty="0" err="1"/>
              <a:t>vice-presidida</a:t>
            </a:r>
            <a:r>
              <a:rPr lang="pt-BR" sz="1800" dirty="0"/>
              <a:t> pelo MS</a:t>
            </a:r>
          </a:p>
          <a:p>
            <a:pPr marL="457200" lvl="1" indent="0">
              <a:buNone/>
            </a:pPr>
            <a:endParaRPr lang="pt-BR" sz="2000" dirty="0"/>
          </a:p>
          <a:p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119871" y="701408"/>
            <a:ext cx="2904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altLang="pt-BR" sz="2600" b="1" dirty="0">
                <a:solidFill>
                  <a:srgbClr val="333399"/>
                </a:solidFill>
                <a:latin typeface="+mj-lt"/>
              </a:rPr>
              <a:t>Ações </a:t>
            </a:r>
            <a:r>
              <a:rPr lang="pt-BR" altLang="pt-BR" sz="2600" b="1" dirty="0" err="1">
                <a:solidFill>
                  <a:srgbClr val="333399"/>
                </a:solidFill>
                <a:latin typeface="+mj-lt"/>
              </a:rPr>
              <a:t>intersetoriais</a:t>
            </a:r>
            <a:endParaRPr lang="pt-BR" altLang="pt-BR" sz="2600" b="1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5967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tângulo 9"/>
          <p:cNvSpPr>
            <a:spLocks noChangeArrowheads="1"/>
          </p:cNvSpPr>
          <p:nvPr/>
        </p:nvSpPr>
        <p:spPr bwMode="auto">
          <a:xfrm>
            <a:off x="3924300" y="1556792"/>
            <a:ext cx="4878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2000" b="1" dirty="0">
                <a:solidFill>
                  <a:srgbClr val="AB1D1D"/>
                </a:solidFill>
              </a:rPr>
              <a:t>Subsídios para efetivação e avanço de ações de forma integrada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529012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Retângulo 2"/>
          <p:cNvSpPr>
            <a:spLocks noChangeArrowheads="1"/>
          </p:cNvSpPr>
          <p:nvPr/>
        </p:nvSpPr>
        <p:spPr bwMode="auto">
          <a:xfrm>
            <a:off x="34925" y="6237288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600" dirty="0">
                <a:hlinkClick r:id=""/>
              </a:rPr>
              <a:t>http://portalsaude.saude.gov.br//images/</a:t>
            </a:r>
          </a:p>
          <a:p>
            <a:pPr eaLnBrk="1" hangingPunct="1"/>
            <a:r>
              <a:rPr lang="pt-BR" altLang="pt-BR" sz="1600" dirty="0" err="1">
                <a:hlinkClick r:id=""/>
              </a:rPr>
              <a:t>pdf</a:t>
            </a:r>
            <a:r>
              <a:rPr lang="pt-BR" altLang="pt-BR" sz="1600" dirty="0">
                <a:hlinkClick r:id=""/>
              </a:rPr>
              <a:t>/2016/fevereiro/24/Diretrizes-VSPEA.pdf</a:t>
            </a:r>
            <a:r>
              <a:rPr lang="pt-BR" altLang="pt-BR" sz="1600" dirty="0"/>
              <a:t> </a:t>
            </a:r>
          </a:p>
        </p:txBody>
      </p:sp>
      <p:sp>
        <p:nvSpPr>
          <p:cNvPr id="68613" name="Retângulo 3"/>
          <p:cNvSpPr>
            <a:spLocks noChangeArrowheads="1"/>
          </p:cNvSpPr>
          <p:nvPr/>
        </p:nvSpPr>
        <p:spPr bwMode="auto">
          <a:xfrm>
            <a:off x="4139952" y="3284984"/>
            <a:ext cx="45365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pt-BR" altLang="pt-BR" sz="2000" dirty="0"/>
              <a:t>Implementar as diretrizes da VSPEA, visando </a:t>
            </a:r>
            <a:r>
              <a:rPr lang="pt-BR" altLang="pt-BR" sz="2000" b="1" dirty="0"/>
              <a:t>promover a qualidade de vida</a:t>
            </a:r>
            <a:r>
              <a:rPr lang="pt-BR" altLang="pt-BR" sz="2000" dirty="0"/>
              <a:t> e reduzir, controlar ou eliminar a </a:t>
            </a:r>
            <a:r>
              <a:rPr lang="pt-BR" altLang="pt-BR" sz="2000" b="1" dirty="0"/>
              <a:t>vulnerabilidade</a:t>
            </a:r>
            <a:r>
              <a:rPr lang="pt-BR" altLang="pt-BR" sz="2000" dirty="0"/>
              <a:t> e os </a:t>
            </a:r>
            <a:r>
              <a:rPr lang="pt-BR" altLang="pt-BR" sz="2000" b="1" dirty="0"/>
              <a:t>riscos à saúde </a:t>
            </a:r>
            <a:r>
              <a:rPr lang="pt-BR" altLang="pt-BR" sz="2000" dirty="0"/>
              <a:t>de populações expostas ou potencialmente expostas a agrotóxicos, por meio de medidas de prevenção, promoção, vigilância e assistência à saúde.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3994918" y="2708920"/>
            <a:ext cx="4681538" cy="571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1"/>
                </a:solidFill>
                <a:cs typeface="Times New Roman" pitchFamily="18" charset="0"/>
              </a:rPr>
              <a:t>Objetivo Geral</a:t>
            </a:r>
          </a:p>
        </p:txBody>
      </p:sp>
      <p:sp>
        <p:nvSpPr>
          <p:cNvPr id="68615" name="CaixaDeTexto 3"/>
          <p:cNvSpPr txBox="1">
            <a:spLocks noChangeArrowheads="1"/>
          </p:cNvSpPr>
          <p:nvPr/>
        </p:nvSpPr>
        <p:spPr bwMode="auto">
          <a:xfrm>
            <a:off x="1403350" y="404813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600" b="1" dirty="0">
                <a:solidFill>
                  <a:srgbClr val="0A2C9A"/>
                </a:solidFill>
              </a:rPr>
              <a:t>Exemplos de ações da CGVAM </a:t>
            </a:r>
          </a:p>
        </p:txBody>
      </p:sp>
    </p:spTree>
    <p:extLst>
      <p:ext uri="{BB962C8B-B14F-4D97-AF65-F5344CB8AC3E}">
        <p14:creationId xmlns:p14="http://schemas.microsoft.com/office/powerpoint/2010/main" val="4102281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5496" y="1268760"/>
            <a:ext cx="2160240" cy="1296144"/>
          </a:xfrm>
          <a:prstGeom prst="roundRect">
            <a:avLst/>
          </a:prstGeom>
          <a:gradFill>
            <a:gsLst>
              <a:gs pos="18000">
                <a:schemeClr val="accent2">
                  <a:lumMod val="60000"/>
                  <a:lumOff val="4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Reconhecimento das características do território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2339752" y="1268760"/>
            <a:ext cx="2160240" cy="1296144"/>
          </a:xfrm>
          <a:prstGeom prst="roundRect">
            <a:avLst/>
          </a:prstGeom>
          <a:gradFill>
            <a:gsLst>
              <a:gs pos="18000">
                <a:schemeClr val="accent4">
                  <a:lumMod val="60000"/>
                  <a:lumOff val="4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Eleição de áreas e populações prioritárias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644008" y="1268760"/>
            <a:ext cx="2160240" cy="1296144"/>
          </a:xfrm>
          <a:prstGeom prst="roundRect">
            <a:avLst/>
          </a:prstGeom>
          <a:gradFill>
            <a:gsLst>
              <a:gs pos="18000">
                <a:schemeClr val="accent2">
                  <a:lumMod val="60000"/>
                  <a:lumOff val="4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Atuação integrada da vigilância em saúde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6948264" y="1268760"/>
            <a:ext cx="2160240" cy="1296144"/>
          </a:xfrm>
          <a:prstGeom prst="roundRect">
            <a:avLst/>
          </a:prstGeom>
          <a:gradFill>
            <a:gsLst>
              <a:gs pos="18000">
                <a:schemeClr val="accent4">
                  <a:lumMod val="60000"/>
                  <a:lumOff val="4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Integração com a assistência à saúde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83568" y="2996952"/>
            <a:ext cx="2160240" cy="1296144"/>
          </a:xfrm>
          <a:prstGeom prst="roundRect">
            <a:avLst/>
          </a:prstGeom>
          <a:gradFill>
            <a:gsLst>
              <a:gs pos="18000">
                <a:schemeClr val="accent2">
                  <a:lumMod val="60000"/>
                  <a:lumOff val="4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Fortalecimento dos sistemas de informação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059832" y="2996952"/>
            <a:ext cx="2160240" cy="1296144"/>
          </a:xfrm>
          <a:prstGeom prst="roundRect">
            <a:avLst/>
          </a:prstGeom>
          <a:gradFill>
            <a:gsLst>
              <a:gs pos="18000">
                <a:schemeClr val="accent4">
                  <a:lumMod val="60000"/>
                  <a:lumOff val="4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Promoção da educação permanente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508104" y="2996952"/>
            <a:ext cx="2160240" cy="1296144"/>
          </a:xfrm>
          <a:prstGeom prst="roundRect">
            <a:avLst/>
          </a:prstGeom>
          <a:gradFill>
            <a:gsLst>
              <a:gs pos="18000">
                <a:schemeClr val="accent2">
                  <a:lumMod val="60000"/>
                  <a:lumOff val="4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Articulação </a:t>
            </a:r>
            <a:r>
              <a:rPr lang="pt-BR" b="1" dirty="0" err="1"/>
              <a:t>intersetorial</a:t>
            </a:r>
            <a:endParaRPr lang="pt-BR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835696" y="4725144"/>
            <a:ext cx="2160240" cy="1296144"/>
          </a:xfrm>
          <a:prstGeom prst="roundRect">
            <a:avLst/>
          </a:prstGeom>
          <a:gradFill>
            <a:gsLst>
              <a:gs pos="18000">
                <a:schemeClr val="accent4">
                  <a:lumMod val="60000"/>
                  <a:lumOff val="4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Desenvolvimento da VSPEA nos municípios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283968" y="4725144"/>
            <a:ext cx="2160240" cy="1296144"/>
          </a:xfrm>
          <a:prstGeom prst="roundRect">
            <a:avLst/>
          </a:prstGeom>
          <a:gradFill>
            <a:gsLst>
              <a:gs pos="18000">
                <a:schemeClr val="accent2">
                  <a:lumMod val="60000"/>
                  <a:lumOff val="4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Promoção da participação social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6732240" y="4725144"/>
            <a:ext cx="2160240" cy="1296144"/>
          </a:xfrm>
          <a:prstGeom prst="roundRect">
            <a:avLst/>
          </a:prstGeom>
          <a:gradFill>
            <a:gsLst>
              <a:gs pos="18000">
                <a:schemeClr val="accent4">
                  <a:lumMod val="60000"/>
                  <a:lumOff val="4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Promoção da saúde</a:t>
            </a:r>
          </a:p>
        </p:txBody>
      </p:sp>
    </p:spTree>
    <p:extLst>
      <p:ext uri="{BB962C8B-B14F-4D97-AF65-F5344CB8AC3E}">
        <p14:creationId xmlns:p14="http://schemas.microsoft.com/office/powerpoint/2010/main" val="3584874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Reconhecimento das Características do Território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1"/>
            <a:ext cx="6547158" cy="469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503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38492" cy="617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51720" y="1700808"/>
            <a:ext cx="4968552" cy="107721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Articulação </a:t>
            </a:r>
            <a:r>
              <a:rPr lang="pt-BR" sz="3200" dirty="0" err="1">
                <a:solidFill>
                  <a:srgbClr val="FF0000"/>
                </a:solidFill>
              </a:rPr>
              <a:t>Intersetorial</a:t>
            </a:r>
            <a:r>
              <a:rPr lang="pt-BR" sz="3200" dirty="0">
                <a:solidFill>
                  <a:srgbClr val="FF0000"/>
                </a:solidFill>
              </a:rPr>
              <a:t> e </a:t>
            </a:r>
            <a:r>
              <a:rPr lang="pt-BR" sz="3200" dirty="0" err="1">
                <a:solidFill>
                  <a:srgbClr val="FF0000"/>
                </a:solidFill>
              </a:rPr>
              <a:t>Intrassetorial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6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38492" cy="617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5724128" y="2492896"/>
            <a:ext cx="2592288" cy="28083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796136" y="5373216"/>
            <a:ext cx="2448272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Articulação </a:t>
            </a:r>
            <a:r>
              <a:rPr lang="pt-BR" dirty="0" err="1">
                <a:solidFill>
                  <a:srgbClr val="FF0000"/>
                </a:solidFill>
              </a:rPr>
              <a:t>Intrassetorial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1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/>
          <p:cNvSpPr txBox="1">
            <a:spLocks noChangeArrowheads="1"/>
          </p:cNvSpPr>
          <p:nvPr/>
        </p:nvSpPr>
        <p:spPr bwMode="auto">
          <a:xfrm>
            <a:off x="177800" y="209550"/>
            <a:ext cx="8715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endParaRPr lang="en-US" sz="160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40964" name="Line 3"/>
          <p:cNvSpPr>
            <a:spLocks noChangeShapeType="1"/>
          </p:cNvSpPr>
          <p:nvPr/>
        </p:nvSpPr>
        <p:spPr bwMode="auto">
          <a:xfrm>
            <a:off x="788988" y="765175"/>
            <a:ext cx="7489825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65138" y="303213"/>
            <a:ext cx="8139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0A2C9A"/>
                </a:solidFill>
              </a:rPr>
              <a:t>Contexto brasileiro</a:t>
            </a:r>
            <a:endParaRPr lang="pt-BR" altLang="pt-BR" sz="2400">
              <a:solidFill>
                <a:srgbClr val="0A2C9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28241"/>
            <a:ext cx="7307214" cy="581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395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Exemplo de Integração com a Assistência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72" y="1484783"/>
            <a:ext cx="6552728" cy="2307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8" y="3890367"/>
            <a:ext cx="7344816" cy="2575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35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Os sistemas de informações registram e armazenam dados que, quando analisados, podem gerar, de forma sistematizada, oportuna e constante,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informações que contribuem para a formulação de políticas públicas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tomada de decisões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no processo de gestão de saúde, planejamento, execução, aprimoramento e avaliação das ações e impactos das intervenções de Vigilância em Saúde.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Sistemas de Informação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67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>
                <a:latin typeface="Arial" pitchFamily="34" charset="0"/>
                <a:cs typeface="Arial" pitchFamily="34" charset="0"/>
              </a:rPr>
              <a:t>Sistema de Informação de Agravos de Notificação –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Sinan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600" dirty="0">
                <a:latin typeface="Arial" pitchFamily="34" charset="0"/>
                <a:cs typeface="Arial" pitchFamily="34" charset="0"/>
              </a:rPr>
              <a:t>Sistema de Informação de Vigilância da Qualidade da Água para Consumo Humano –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Sisagua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600" dirty="0">
                <a:latin typeface="Arial" pitchFamily="34" charset="0"/>
                <a:cs typeface="Arial" pitchFamily="34" charset="0"/>
              </a:rPr>
              <a:t>Sistema de Informação de Vigilância em Saúde de Populações Expostas a Solo Contaminado –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Sissolo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Sistema de Informação Ambulatorial – SIA; 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Sistema de Informação Hospitalar – SIH;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Sistema de Informação sobre Mortalidade – SIM; 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Sistema de Informação da Atenção Básica –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Siab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Fortalecimento dos Sistemas de Informação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91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Art. 3º A notificação compulsória é 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obrigatória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para os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médicos, outros profissionais de saúde ou responsáveis pelos serviços públicos e privados de saúde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que prestam assistência ao paciente, em conformidade com o art. 8º da Lei nº 6.259, de 30 de outubro de 1975. </a:t>
            </a:r>
          </a:p>
          <a:p>
            <a:pPr marL="714375" lvl="1" indent="0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714375" lvl="1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§ 1º A notificação compulsória será realizada diante da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suspeita ou confirmação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de doença ou agravo, de acordo com o estabelecido no anexo, observando-se, também, as normas técnicas estabelecidas pela SVS/MS. </a:t>
            </a:r>
          </a:p>
          <a:p>
            <a:pPr marL="457200" lvl="1" indent="0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SINAN – Portaria MS 204/2016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02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81339"/>
          </a:xfrm>
        </p:spPr>
        <p:txBody>
          <a:bodyPr/>
          <a:lstStyle/>
          <a:p>
            <a:pPr marL="457200" lvl="1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§ 2º A comunicação de doença, agravo ou evento de saúde pública de notificação compulsória à autoridade de saúde competente também será realizada pelos responsáveis por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estabelecimentos públicos ou privados educacionais,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cuidado coletivo, além de serviços de hemoterapia, unidades laboratoriais e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instituições de pesquisa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lvl="1" indent="0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§ 3º A comunicação de doença, agravo ou evento de saúde pública de notificação compulsória pode ser realizada à autoridade de saúde por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qualquer cidadão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que deles tenha conhecimento.</a:t>
            </a:r>
          </a:p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SINAN – Portaria MS 204/2016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725180" y="5014800"/>
            <a:ext cx="386304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pt-PT" altLang="pt-BR" b="1" spc="100" dirty="0">
                <a:solidFill>
                  <a:srgbClr val="2C4EA5"/>
                </a:solidFill>
              </a:rPr>
              <a:t>Disque Notifica</a:t>
            </a:r>
          </a:p>
          <a:p>
            <a:pPr algn="ctr" eaLnBrk="1" hangingPunct="1">
              <a:lnSpc>
                <a:spcPct val="120000"/>
              </a:lnSpc>
            </a:pPr>
            <a:r>
              <a:rPr lang="pt-PT" altLang="pt-BR" b="1" spc="100" dirty="0">
                <a:solidFill>
                  <a:srgbClr val="2C4EA5"/>
                </a:solidFill>
              </a:rPr>
              <a:t>0800-644-6645</a:t>
            </a:r>
          </a:p>
          <a:p>
            <a:pPr algn="ctr" eaLnBrk="1" hangingPunct="1">
              <a:lnSpc>
                <a:spcPct val="120000"/>
              </a:lnSpc>
            </a:pPr>
            <a:r>
              <a:rPr lang="pt-PT" altLang="pt-BR" b="1" spc="100" dirty="0">
                <a:solidFill>
                  <a:srgbClr val="2C4EA5"/>
                </a:solidFill>
              </a:rPr>
              <a:t>notifica@saude.gov.br</a:t>
            </a:r>
          </a:p>
        </p:txBody>
      </p:sp>
    </p:spTree>
    <p:extLst>
      <p:ext uri="{BB962C8B-B14F-4D97-AF65-F5344CB8AC3E}">
        <p14:creationId xmlns:p14="http://schemas.microsoft.com/office/powerpoint/2010/main" val="1321791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4716016" y="2060848"/>
            <a:ext cx="456743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18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18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SINAN – Intoxicações por Agrotóxicos</a:t>
            </a:r>
            <a:endParaRPr lang="pt-BR" sz="18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876256" y="6387941"/>
            <a:ext cx="1898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Sinan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, junho/2016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51057"/>
              </p:ext>
            </p:extLst>
          </p:nvPr>
        </p:nvGraphicFramePr>
        <p:xfrm>
          <a:off x="179512" y="365720"/>
          <a:ext cx="4464497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9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9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4887">
                <a:tc>
                  <a:txBody>
                    <a:bodyPr/>
                    <a:lstStyle/>
                    <a:p>
                      <a:r>
                        <a:rPr lang="pt-BR" sz="1200" dirty="0"/>
                        <a:t>Municípios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Barueri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Botucatu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Campinas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Catanduva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Fernandópolis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Guarulhos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Jundiaí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Marília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Mauá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Ribeirão Preto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Rio Claro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1479">
                <a:tc>
                  <a:txBody>
                    <a:bodyPr/>
                    <a:lstStyle/>
                    <a:p>
                      <a:r>
                        <a:rPr lang="pt-BR" sz="1200" b="1" dirty="0"/>
                        <a:t>São Bernardo do Campo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1479">
                <a:tc>
                  <a:txBody>
                    <a:bodyPr/>
                    <a:lstStyle/>
                    <a:p>
                      <a:r>
                        <a:rPr lang="pt-BR" sz="1200" b="1" dirty="0"/>
                        <a:t>São João</a:t>
                      </a:r>
                      <a:r>
                        <a:rPr lang="pt-BR" sz="1200" b="1" baseline="0" dirty="0"/>
                        <a:t> da Boa Vista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479">
                <a:tc>
                  <a:txBody>
                    <a:bodyPr/>
                    <a:lstStyle/>
                    <a:p>
                      <a:r>
                        <a:rPr lang="pt-BR" sz="1200" b="1" dirty="0"/>
                        <a:t>São José do Rio Preto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1479">
                <a:tc>
                  <a:txBody>
                    <a:bodyPr/>
                    <a:lstStyle/>
                    <a:p>
                      <a:r>
                        <a:rPr lang="pt-BR" sz="1200" b="1" dirty="0"/>
                        <a:t>São José dos Campos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São Paulo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1666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Suzano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887">
                <a:tc>
                  <a:txBody>
                    <a:bodyPr/>
                    <a:lstStyle/>
                    <a:p>
                      <a:r>
                        <a:rPr lang="pt-BR" sz="1200" b="1" dirty="0"/>
                        <a:t>Taubaté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1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Dispõe sobre os procedimentos de </a:t>
            </a:r>
            <a:r>
              <a:rPr lang="pt-BR" u="sng" dirty="0"/>
              <a:t>controle e de vigilância</a:t>
            </a:r>
            <a:r>
              <a:rPr lang="pt-BR" dirty="0"/>
              <a:t> da qualidade da água para consumo humano e seu padrão de potabilidade.</a:t>
            </a:r>
          </a:p>
          <a:p>
            <a:pPr algn="just"/>
            <a:endParaRPr lang="pt-BR" dirty="0"/>
          </a:p>
          <a:p>
            <a:pPr lvl="1" algn="just"/>
            <a:r>
              <a:rPr lang="pt-BR" dirty="0"/>
              <a:t>27 agrotóxicos limitados a um valor máximo permitido (VMP) na água para consumo humano.</a:t>
            </a:r>
          </a:p>
          <a:p>
            <a:pPr lvl="1" algn="just"/>
            <a:r>
              <a:rPr lang="pt-BR" dirty="0"/>
              <a:t>A portaria </a:t>
            </a:r>
            <a:r>
              <a:rPr lang="pt-BR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2914/2011</a:t>
            </a:r>
            <a:r>
              <a:rPr lang="pt-BR" dirty="0"/>
              <a:t>é revisada a cada 5 anos com a participação de especialistas</a:t>
            </a:r>
          </a:p>
          <a:p>
            <a:endParaRPr lang="pt-BR" dirty="0"/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SISAGUA – VIGIAGUA - Portaria 2914/2011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0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Art. 41 (...)</a:t>
            </a:r>
          </a:p>
          <a:p>
            <a:endParaRPr lang="pt-BR" dirty="0"/>
          </a:p>
          <a:p>
            <a:pPr marL="714375" lvl="1" indent="0">
              <a:buNone/>
            </a:pPr>
            <a:r>
              <a:rPr lang="pt-BR" dirty="0"/>
              <a:t>§ 5º  O plano de amostragem para os parâmetros de agrotóxicos deverá considerar a </a:t>
            </a:r>
            <a:r>
              <a:rPr lang="pt-BR" u="sng" dirty="0"/>
              <a:t>avaliação dos seus usos na bacia hidrográfica</a:t>
            </a:r>
            <a:r>
              <a:rPr lang="pt-BR" dirty="0"/>
              <a:t> do manancial de contribuição, bem como a </a:t>
            </a:r>
            <a:r>
              <a:rPr lang="pt-BR" u="sng" dirty="0"/>
              <a:t>sazonalidade das culturas</a:t>
            </a:r>
            <a:r>
              <a:rPr lang="pt-BR" dirty="0"/>
              <a:t>.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SISAGUA – VIGIAGUA - Portaria 2914/2011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6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MunFezControleVigilâ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" y="1124744"/>
            <a:ext cx="6511007" cy="520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SISAGUA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04" y="4725144"/>
            <a:ext cx="3816424" cy="15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75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1" y="2420888"/>
            <a:ext cx="792162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Monitoramento da água pela vigilância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81212" y="1772816"/>
            <a:ext cx="8713788" cy="541338"/>
          </a:xfrm>
          <a:prstGeom prst="rect">
            <a:avLst/>
          </a:prstGeom>
          <a:noFill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2800" b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Priorização dos Municípios</a:t>
            </a:r>
            <a:endParaRPr lang="pt-BR" altLang="pt-BR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1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 txBox="1">
            <a:spLocks/>
          </p:cNvSpPr>
          <p:nvPr/>
        </p:nvSpPr>
        <p:spPr bwMode="auto">
          <a:xfrm>
            <a:off x="323850" y="265113"/>
            <a:ext cx="84978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600" b="1" dirty="0">
                <a:solidFill>
                  <a:srgbClr val="0A2C9A"/>
                </a:solidFill>
              </a:rPr>
              <a:t>Contexto brasileiro</a:t>
            </a:r>
            <a:endParaRPr lang="pt-BR" altLang="pt-BR" sz="2600" dirty="0">
              <a:solidFill>
                <a:srgbClr val="0A2C9A"/>
              </a:solidFill>
            </a:endParaRPr>
          </a:p>
        </p:txBody>
      </p:sp>
      <p:sp>
        <p:nvSpPr>
          <p:cNvPr id="44035" name="CaixaDeTexto 2"/>
          <p:cNvSpPr txBox="1">
            <a:spLocks noChangeArrowheads="1"/>
          </p:cNvSpPr>
          <p:nvPr/>
        </p:nvSpPr>
        <p:spPr bwMode="auto">
          <a:xfrm>
            <a:off x="395288" y="765175"/>
            <a:ext cx="8497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1600" b="1" dirty="0">
                <a:latin typeface="Arial" charset="0"/>
                <a:cs typeface="Arial" charset="0"/>
              </a:rPr>
              <a:t>Classificação das Unidades da Federação segundo a comercialização de agrotóxicos, Brasil, 2014</a:t>
            </a:r>
            <a:endParaRPr lang="pt-BR" altLang="pt-BR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Espaço Reservado para Conteúdo 1"/>
          <p:cNvSpPr>
            <a:spLocks noGrp="1"/>
          </p:cNvSpPr>
          <p:nvPr>
            <p:ph idx="1"/>
          </p:nvPr>
        </p:nvSpPr>
        <p:spPr bwMode="auto">
          <a:xfrm>
            <a:off x="539750" y="6381750"/>
            <a:ext cx="2447925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pt-BR" altLang="pt-BR" sz="1000"/>
              <a:t>Fonte: AGROFIT, 2014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909762" y="1124744"/>
          <a:ext cx="5324475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45533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SISSOLO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Objeto:</a:t>
            </a:r>
          </a:p>
          <a:p>
            <a:pPr algn="just"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Saúde da </a:t>
            </a:r>
            <a:r>
              <a:rPr lang="pt-BR" sz="2800" u="sng" dirty="0">
                <a:latin typeface="Arial" pitchFamily="34" charset="0"/>
                <a:cs typeface="Arial" pitchFamily="34" charset="0"/>
              </a:rPr>
              <a:t>população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no que se relaciona à exposição aos fatores ambientais de risco decorrentes da </a:t>
            </a:r>
            <a:r>
              <a:rPr lang="pt-BR" sz="2800" u="sng" dirty="0">
                <a:latin typeface="Arial" pitchFamily="34" charset="0"/>
                <a:cs typeface="Arial" pitchFamily="34" charset="0"/>
              </a:rPr>
              <a:t>contaminação química de áreas contaminadas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528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312441" y="1700808"/>
            <a:ext cx="8640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Perguntas (e respostas) fundamentais</a:t>
            </a:r>
          </a:p>
        </p:txBody>
      </p:sp>
      <p:grpSp>
        <p:nvGrpSpPr>
          <p:cNvPr id="31747" name="Grupo 10"/>
          <p:cNvGrpSpPr>
            <a:grpSpLocks/>
          </p:cNvGrpSpPr>
          <p:nvPr/>
        </p:nvGrpSpPr>
        <p:grpSpPr bwMode="auto">
          <a:xfrm>
            <a:off x="1835845" y="2348880"/>
            <a:ext cx="5472459" cy="3600821"/>
            <a:chOff x="725485" y="1203325"/>
            <a:chExt cx="7581909" cy="4767014"/>
          </a:xfrm>
        </p:grpSpPr>
        <p:sp>
          <p:nvSpPr>
            <p:cNvPr id="31750" name="AutoShape 8"/>
            <p:cNvSpPr>
              <a:spLocks noChangeArrowheads="1"/>
            </p:cNvSpPr>
            <p:nvPr/>
          </p:nvSpPr>
          <p:spPr bwMode="auto">
            <a:xfrm>
              <a:off x="908044" y="1203325"/>
              <a:ext cx="2735262" cy="1368425"/>
            </a:xfrm>
            <a:prstGeom prst="wedgeEllipseCallout">
              <a:avLst>
                <a:gd name="adj1" fmla="val 58880"/>
                <a:gd name="adj2" fmla="val 76449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b="1">
                  <a:solidFill>
                    <a:schemeClr val="bg1"/>
                  </a:solidFill>
                  <a:latin typeface="Calibri" pitchFamily="34" charset="0"/>
                </a:rPr>
                <a:t>QUEM FOI EXPOSTO?</a:t>
              </a:r>
            </a:p>
          </p:txBody>
        </p:sp>
        <p:sp>
          <p:nvSpPr>
            <p:cNvPr id="31751" name="AutoShape 9"/>
            <p:cNvSpPr>
              <a:spLocks noChangeArrowheads="1"/>
            </p:cNvSpPr>
            <p:nvPr/>
          </p:nvSpPr>
          <p:spPr bwMode="auto">
            <a:xfrm>
              <a:off x="5429256" y="4214817"/>
              <a:ext cx="2735263" cy="1584326"/>
            </a:xfrm>
            <a:prstGeom prst="wedgeEllipseCallout">
              <a:avLst>
                <a:gd name="adj1" fmla="val -66481"/>
                <a:gd name="adj2" fmla="val -78125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b="1">
                  <a:solidFill>
                    <a:schemeClr val="bg1"/>
                  </a:solidFill>
                  <a:latin typeface="Calibri" pitchFamily="34" charset="0"/>
                </a:rPr>
                <a:t>FOI EXPOSTO A QUE?</a:t>
              </a:r>
            </a:p>
          </p:txBody>
        </p:sp>
        <p:sp>
          <p:nvSpPr>
            <p:cNvPr id="31752" name="AutoShape 10"/>
            <p:cNvSpPr>
              <a:spLocks noChangeArrowheads="1"/>
            </p:cNvSpPr>
            <p:nvPr/>
          </p:nvSpPr>
          <p:spPr bwMode="auto">
            <a:xfrm>
              <a:off x="725485" y="4286256"/>
              <a:ext cx="2989259" cy="1684083"/>
            </a:xfrm>
            <a:prstGeom prst="wedgeEllipseCallout">
              <a:avLst>
                <a:gd name="adj1" fmla="val 57269"/>
                <a:gd name="adj2" fmla="val -81690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b="1">
                  <a:solidFill>
                    <a:schemeClr val="bg1"/>
                  </a:solidFill>
                  <a:latin typeface="Calibri" pitchFamily="34" charset="0"/>
                </a:rPr>
                <a:t>DESDE QUANDO  FOI EXPOSTO?</a:t>
              </a:r>
            </a:p>
          </p:txBody>
        </p:sp>
        <p:sp>
          <p:nvSpPr>
            <p:cNvPr id="31753" name="AutoShape 11"/>
            <p:cNvSpPr>
              <a:spLocks noChangeArrowheads="1"/>
            </p:cNvSpPr>
            <p:nvPr/>
          </p:nvSpPr>
          <p:spPr bwMode="auto">
            <a:xfrm>
              <a:off x="5572132" y="1274763"/>
              <a:ext cx="2735262" cy="1368425"/>
            </a:xfrm>
            <a:prstGeom prst="wedgeEllipseCallout">
              <a:avLst>
                <a:gd name="adj1" fmla="val -67875"/>
                <a:gd name="adj2" fmla="val 67171"/>
              </a:avLst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alibri" pitchFamily="34" charset="0"/>
                </a:rPr>
                <a:t>COMO FOI EXPOSTO?</a:t>
              </a:r>
            </a:p>
          </p:txBody>
        </p:sp>
        <p:sp>
          <p:nvSpPr>
            <p:cNvPr id="31754" name="CaixaDeTexto 13"/>
            <p:cNvSpPr txBox="1">
              <a:spLocks noChangeArrowheads="1"/>
            </p:cNvSpPr>
            <p:nvPr/>
          </p:nvSpPr>
          <p:spPr bwMode="auto">
            <a:xfrm>
              <a:off x="4143375" y="2643188"/>
              <a:ext cx="1000125" cy="186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9600">
                  <a:latin typeface="Calibri" pitchFamily="34" charset="0"/>
                </a:rPr>
                <a:t>?</a:t>
              </a:r>
              <a:endParaRPr lang="pt-BR" sz="9600">
                <a:latin typeface="Calibri" pitchFamily="34" charset="0"/>
              </a:endParaRPr>
            </a:p>
          </p:txBody>
        </p:sp>
      </p:grpSp>
      <p:sp>
        <p:nvSpPr>
          <p:cNvPr id="12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SISSOLO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63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Quais áreas devem ser cadastradas?</a:t>
            </a:r>
          </a:p>
          <a:p>
            <a:pPr lvl="1"/>
            <a:r>
              <a:rPr lang="pt-BR" u="sng" dirty="0">
                <a:latin typeface="Arial" pitchFamily="34" charset="0"/>
                <a:cs typeface="Arial" pitchFamily="34" charset="0"/>
              </a:rPr>
              <a:t>Todas</a:t>
            </a:r>
            <a:r>
              <a:rPr lang="pt-BR" dirty="0">
                <a:latin typeface="Arial" pitchFamily="34" charset="0"/>
                <a:cs typeface="Arial" pitchFamily="34" charset="0"/>
              </a:rPr>
              <a:t> as áreas com populações expostas ou potencialmente expostas a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contaminantes químicos</a:t>
            </a:r>
            <a:r>
              <a:rPr lang="pt-BR" dirty="0">
                <a:latin typeface="Arial" pitchFamily="34" charset="0"/>
                <a:cs typeface="Arial" pitchFamily="34" charset="0"/>
              </a:rPr>
              <a:t> devem ser cadastradas.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SISSOLO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48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Áreas contaminadas comprovadas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000" dirty="0">
                <a:latin typeface="Arial" pitchFamily="34" charset="0"/>
                <a:cs typeface="Arial" pitchFamily="34" charset="0"/>
              </a:rPr>
              <a:t>Apenas os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órgãos de meio ambiente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podem declarar uma área como comprovadamente contaminada.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2000" dirty="0">
                <a:latin typeface="Arial" pitchFamily="34" charset="0"/>
                <a:cs typeface="Arial" pitchFamily="34" charset="0"/>
              </a:rPr>
              <a:t>Se existir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potencial risco a população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estas áreas deverão ser cadastradas no SISSOLO.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SISSOLO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495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Áreas com suspeita de contaminação</a:t>
            </a:r>
          </a:p>
          <a:p>
            <a:pPr lvl="1"/>
            <a:r>
              <a:rPr lang="pt-BR" dirty="0">
                <a:latin typeface="Arial" pitchFamily="34" charset="0"/>
                <a:cs typeface="Arial" pitchFamily="34" charset="0"/>
              </a:rPr>
              <a:t>Não existe registro do órgão ambiental</a:t>
            </a:r>
          </a:p>
          <a:p>
            <a:pPr lvl="2"/>
            <a:endParaRPr lang="pt-BR" sz="2000" u="sng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sz="2000" u="sng" dirty="0">
                <a:latin typeface="Arial" pitchFamily="34" charset="0"/>
                <a:cs typeface="Arial" pitchFamily="34" charset="0"/>
              </a:rPr>
              <a:t>Observação em campo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- derramamentos, vazamentos e disposição de resíduos tóxicos no solo, além de observar as </a:t>
            </a:r>
            <a:r>
              <a:rPr lang="pt-BR" sz="2000" u="sng" dirty="0">
                <a:latin typeface="Arial" pitchFamily="34" charset="0"/>
                <a:cs typeface="Arial" pitchFamily="34" charset="0"/>
              </a:rPr>
              <a:t>queixas e reclamações da população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residente ou trabalhadora na área ou em seu entorno.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SISSOLO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817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207910"/>
              </p:ext>
            </p:extLst>
          </p:nvPr>
        </p:nvGraphicFramePr>
        <p:xfrm>
          <a:off x="1526653" y="1988840"/>
          <a:ext cx="6302706" cy="39604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302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4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Área Desativada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4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Área Industrial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4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Área de Disposição de Resíduos Industriais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4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Área de Disposição de Resíduos Urbanos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Depósito de Agrotóxicos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4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Contaminação Natural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4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Área de Mineração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42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Área Agrícola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0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Unidade de Postos de Abastecimento e Serviços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Área Contaminada por Acidente com Produto Perigoso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SISSOLO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91880" y="1375381"/>
            <a:ext cx="23722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8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Tipos de área</a:t>
            </a:r>
          </a:p>
        </p:txBody>
      </p:sp>
    </p:spTree>
    <p:extLst>
      <p:ext uri="{BB962C8B-B14F-4D97-AF65-F5344CB8AC3E}">
        <p14:creationId xmlns:p14="http://schemas.microsoft.com/office/powerpoint/2010/main" val="20536968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SISSOLO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59" y="1340768"/>
            <a:ext cx="6722517" cy="478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548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312441" y="476672"/>
            <a:ext cx="849788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Diretrizes de VSPEA</a:t>
            </a:r>
          </a:p>
          <a:p>
            <a:r>
              <a:rPr lang="pt-BR" sz="24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SISSOLO</a:t>
            </a:r>
            <a:endParaRPr lang="pt-BR" sz="2400" dirty="0">
              <a:solidFill>
                <a:srgbClr val="0A2C9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264696" cy="464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5936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800" b="1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  <a:t>Reuniões anuais de VSPEA com estados</a:t>
            </a:r>
            <a:br>
              <a:rPr lang="pt-BR" sz="2800" dirty="0">
                <a:solidFill>
                  <a:srgbClr val="0A2C9A"/>
                </a:solidFill>
                <a:latin typeface="Arial" pitchFamily="34" charset="0"/>
                <a:cs typeface="Arial" pitchFamily="34" charset="0"/>
              </a:rPr>
            </a:b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9772"/>
            <a:ext cx="4211960" cy="2369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682752" cy="275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21088"/>
            <a:ext cx="4330824" cy="2436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50673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09700" y="2362200"/>
            <a:ext cx="6324600" cy="16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b="1" spc="100" dirty="0">
                <a:solidFill>
                  <a:srgbClr val="FFFFFF"/>
                </a:solidFill>
              </a:rPr>
              <a:t>www.saude.gov.br/svs</a:t>
            </a:r>
          </a:p>
          <a:p>
            <a:pPr algn="ctr" eaLnBrk="1" hangingPunct="1"/>
            <a:r>
              <a:rPr lang="pt-BR" altLang="pt-BR" sz="1600" b="1" spc="100" dirty="0">
                <a:solidFill>
                  <a:srgbClr val="FFFFFF"/>
                </a:solidFill>
              </a:rPr>
              <a:t>Disque Saúde - 136</a:t>
            </a:r>
          </a:p>
          <a:p>
            <a:pPr algn="ctr" eaLnBrk="1" hangingPunct="1">
              <a:lnSpc>
                <a:spcPct val="120000"/>
              </a:lnSpc>
            </a:pPr>
            <a:r>
              <a:rPr lang="pt-PT" altLang="pt-BR" sz="1600" b="1" spc="100" dirty="0">
                <a:solidFill>
                  <a:srgbClr val="FFFFFF"/>
                </a:solidFill>
              </a:rPr>
              <a:t>Disque Notifica</a:t>
            </a:r>
          </a:p>
          <a:p>
            <a:pPr algn="ctr" eaLnBrk="1" hangingPunct="1">
              <a:lnSpc>
                <a:spcPct val="120000"/>
              </a:lnSpc>
            </a:pPr>
            <a:r>
              <a:rPr lang="pt-PT" altLang="pt-BR" sz="1600" b="1" spc="100" dirty="0">
                <a:solidFill>
                  <a:srgbClr val="FFFFFF"/>
                </a:solidFill>
              </a:rPr>
              <a:t>0800-644-6645</a:t>
            </a:r>
          </a:p>
          <a:p>
            <a:pPr algn="ctr" eaLnBrk="1" hangingPunct="1">
              <a:lnSpc>
                <a:spcPct val="120000"/>
              </a:lnSpc>
            </a:pPr>
            <a:r>
              <a:rPr lang="pt-PT" altLang="pt-BR" sz="1600" b="1" spc="100" dirty="0" err="1">
                <a:solidFill>
                  <a:srgbClr val="FFFFFF"/>
                </a:solidFill>
              </a:rPr>
              <a:t>notifica@saude.gov.br</a:t>
            </a:r>
            <a:endParaRPr lang="pt-PT" altLang="pt-BR" sz="1600" b="1" spc="100" dirty="0">
              <a:solidFill>
                <a:srgbClr val="FFFF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8538" y="4941168"/>
            <a:ext cx="4606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altLang="pt-BR" sz="1800" b="1" spc="100" dirty="0" err="1">
                <a:solidFill>
                  <a:srgbClr val="FFFFFF"/>
                </a:solidFill>
              </a:rPr>
              <a:t>www.saude.gov.br</a:t>
            </a:r>
            <a:r>
              <a:rPr lang="pt-BR" altLang="pt-BR" sz="1800" b="1" spc="100" dirty="0">
                <a:solidFill>
                  <a:srgbClr val="FFFFFF"/>
                </a:solidFill>
              </a:rPr>
              <a:t>/</a:t>
            </a:r>
            <a:r>
              <a:rPr lang="pt-BR" altLang="pt-BR" sz="1800" b="1" spc="100" dirty="0" err="1">
                <a:solidFill>
                  <a:srgbClr val="FFFFFF"/>
                </a:solidFill>
              </a:rPr>
              <a:t>combateaedes</a:t>
            </a:r>
            <a:endParaRPr lang="pt-BR" altLang="pt-BR" sz="1800" b="1" spc="100" dirty="0">
              <a:solidFill>
                <a:srgbClr val="FFFFFF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347864" y="1124744"/>
            <a:ext cx="4319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50159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 txBox="1">
            <a:spLocks/>
          </p:cNvSpPr>
          <p:nvPr/>
        </p:nvSpPr>
        <p:spPr bwMode="auto">
          <a:xfrm>
            <a:off x="323850" y="265113"/>
            <a:ext cx="84978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600" b="1" dirty="0">
                <a:solidFill>
                  <a:srgbClr val="0A2C9A"/>
                </a:solidFill>
              </a:rPr>
              <a:t>Contexto brasileiro</a:t>
            </a:r>
            <a:endParaRPr lang="pt-BR" altLang="pt-BR" sz="2600" dirty="0">
              <a:solidFill>
                <a:srgbClr val="0A2C9A"/>
              </a:solidFill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395288" y="765175"/>
            <a:ext cx="8497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1800" b="1" dirty="0">
                <a:latin typeface="+mj-lt"/>
              </a:rPr>
              <a:t>Comercialização de agrotóxicos e afins por área plantada (Kg/ha) e incidência de intoxicações (por 100.000 habitantes) por agrotóxicos, Brasil, 2007 a 2014</a:t>
            </a:r>
            <a:endParaRPr lang="pt-BR" sz="1800" b="1" dirty="0">
              <a:latin typeface="+mj-lt"/>
              <a:cs typeface="Times New Roman" pitchFamily="18" charset="0"/>
            </a:endParaRPr>
          </a:p>
        </p:txBody>
      </p:sp>
      <p:sp>
        <p:nvSpPr>
          <p:cNvPr id="45060" name="Espaço Reservado para Conteúdo 1"/>
          <p:cNvSpPr>
            <a:spLocks noGrp="1"/>
          </p:cNvSpPr>
          <p:nvPr>
            <p:ph idx="1"/>
          </p:nvPr>
        </p:nvSpPr>
        <p:spPr bwMode="auto">
          <a:xfrm>
            <a:off x="539750" y="6381750"/>
            <a:ext cx="2447925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pt-BR" altLang="pt-BR" sz="1000"/>
              <a:t>Fonte: SINAN, IBGE e AGROFIT.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7056437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96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 txBox="1">
            <a:spLocks/>
          </p:cNvSpPr>
          <p:nvPr/>
        </p:nvSpPr>
        <p:spPr bwMode="auto">
          <a:xfrm>
            <a:off x="323850" y="260350"/>
            <a:ext cx="84978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600" b="1" dirty="0">
                <a:solidFill>
                  <a:srgbClr val="0A2C9A"/>
                </a:solidFill>
              </a:rPr>
              <a:t>Contexto brasileiro</a:t>
            </a:r>
            <a:endParaRPr lang="pt-BR" altLang="pt-BR" sz="2600" dirty="0">
              <a:solidFill>
                <a:srgbClr val="0A2C9A"/>
              </a:solidFill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395288" y="765175"/>
            <a:ext cx="8497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1600" b="1" dirty="0">
                <a:latin typeface="+mj-lt"/>
              </a:rPr>
              <a:t>Incidência de intoxicações por agrotóxicos (por 100mil habitantes), por UF, Brasil, 2014</a:t>
            </a:r>
            <a:endParaRPr lang="pt-BR" sz="1600" b="1" dirty="0">
              <a:latin typeface="+mj-lt"/>
              <a:cs typeface="Times New Roman" pitchFamily="18" charset="0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57275"/>
            <a:ext cx="5903913" cy="572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Espaço Reservado para Conteúdo 1"/>
          <p:cNvSpPr>
            <a:spLocks noGrp="1"/>
          </p:cNvSpPr>
          <p:nvPr>
            <p:ph idx="1"/>
          </p:nvPr>
        </p:nvSpPr>
        <p:spPr bwMode="auto">
          <a:xfrm>
            <a:off x="250825" y="6453188"/>
            <a:ext cx="2808288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pt-BR" altLang="pt-BR" sz="1000"/>
              <a:t>Fonte: SINAN. </a:t>
            </a:r>
          </a:p>
        </p:txBody>
      </p:sp>
      <p:sp>
        <p:nvSpPr>
          <p:cNvPr id="46086" name="CaixaDeTexto 5"/>
          <p:cNvSpPr txBox="1">
            <a:spLocks noChangeArrowheads="1"/>
          </p:cNvSpPr>
          <p:nvPr/>
        </p:nvSpPr>
        <p:spPr bwMode="auto">
          <a:xfrm>
            <a:off x="6362700" y="2492375"/>
            <a:ext cx="2447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1600" b="1"/>
              <a:t>Brasil: 84.206 casos</a:t>
            </a:r>
          </a:p>
        </p:txBody>
      </p:sp>
    </p:spTree>
    <p:extLst>
      <p:ext uri="{BB962C8B-B14F-4D97-AF65-F5344CB8AC3E}">
        <p14:creationId xmlns:p14="http://schemas.microsoft.com/office/powerpoint/2010/main" val="42365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 txBox="1">
            <a:spLocks/>
          </p:cNvSpPr>
          <p:nvPr/>
        </p:nvSpPr>
        <p:spPr bwMode="auto">
          <a:xfrm>
            <a:off x="323850" y="336550"/>
            <a:ext cx="84978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600" b="1" dirty="0">
                <a:solidFill>
                  <a:srgbClr val="0A2C9A"/>
                </a:solidFill>
              </a:rPr>
              <a:t>Contexto brasileiro</a:t>
            </a:r>
            <a:endParaRPr lang="pt-BR" altLang="pt-BR" sz="2600" dirty="0">
              <a:solidFill>
                <a:srgbClr val="0A2C9A"/>
              </a:solidFill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-108520" y="960983"/>
            <a:ext cx="9252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1400" b="1" dirty="0">
                <a:latin typeface="+mj-lt"/>
              </a:rPr>
              <a:t>Municípios que realizaram notificação por intoxicação a agrotóxico no SINAN, Brasil, no período de 2007 a 2015*</a:t>
            </a:r>
            <a:endParaRPr lang="pt-BR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48132" name="Espaço Reservado para Conteúdo 1"/>
          <p:cNvSpPr>
            <a:spLocks noGrp="1"/>
          </p:cNvSpPr>
          <p:nvPr>
            <p:ph idx="1"/>
          </p:nvPr>
        </p:nvSpPr>
        <p:spPr bwMode="auto">
          <a:xfrm>
            <a:off x="107950" y="6597650"/>
            <a:ext cx="2808288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pt-BR" altLang="pt-BR" sz="1000"/>
              <a:t>Fonte: SINAN. *Os dados de 2015 são parciais.</a:t>
            </a:r>
          </a:p>
        </p:txBody>
      </p:sp>
      <p:pic>
        <p:nvPicPr>
          <p:cNvPr id="48133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473200"/>
            <a:ext cx="6154738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57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 txBox="1">
            <a:spLocks/>
          </p:cNvSpPr>
          <p:nvPr/>
        </p:nvSpPr>
        <p:spPr bwMode="auto">
          <a:xfrm>
            <a:off x="323850" y="404813"/>
            <a:ext cx="84978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endParaRPr lang="pt-BR" altLang="pt-BR" sz="2600">
              <a:solidFill>
                <a:prstClr val="black"/>
              </a:solidFill>
            </a:endParaRPr>
          </a:p>
        </p:txBody>
      </p:sp>
      <p:graphicFrame>
        <p:nvGraphicFramePr>
          <p:cNvPr id="6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07504" y="1628800"/>
          <a:ext cx="55446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6229350" y="2154238"/>
            <a:ext cx="2590800" cy="3362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prstClr val="black"/>
                </a:solidFill>
                <a:ea typeface="MS PGothic" pitchFamily="34" charset="-128"/>
              </a:rPr>
              <a:t>Objetivo :</a:t>
            </a:r>
          </a:p>
          <a:p>
            <a:pPr algn="ctr">
              <a:defRPr/>
            </a:pPr>
            <a:r>
              <a:rPr lang="pt-BR" b="1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lang="pt-BR" dirty="0">
                <a:solidFill>
                  <a:prstClr val="black"/>
                </a:solidFill>
                <a:cs typeface="Times New Roman" pitchFamily="18" charset="0"/>
              </a:rPr>
              <a:t>Desenvolver </a:t>
            </a:r>
            <a:r>
              <a:rPr lang="pt-BR" b="1" u="sng" dirty="0">
                <a:solidFill>
                  <a:prstClr val="black"/>
                </a:solidFill>
                <a:cs typeface="Times New Roman" pitchFamily="18" charset="0"/>
              </a:rPr>
              <a:t>ações integradas</a:t>
            </a:r>
            <a:r>
              <a:rPr lang="pt-BR" dirty="0">
                <a:solidFill>
                  <a:prstClr val="black"/>
                </a:solidFill>
                <a:cs typeface="Times New Roman" pitchFamily="18" charset="0"/>
              </a:rPr>
              <a:t> de saúde, voltadas para a adoção de medidas de </a:t>
            </a:r>
            <a:r>
              <a:rPr lang="pt-BR" b="1" dirty="0">
                <a:solidFill>
                  <a:prstClr val="black"/>
                </a:solidFill>
                <a:cs typeface="Times New Roman" pitchFamily="18" charset="0"/>
              </a:rPr>
              <a:t>prevenção dos fatores de risco, promoção à saúde, assistência e vigilância em saúde</a:t>
            </a:r>
            <a:r>
              <a:rPr lang="pt-BR" dirty="0">
                <a:solidFill>
                  <a:prstClr val="black"/>
                </a:solidFill>
                <a:cs typeface="Times New Roman" pitchFamily="18" charset="0"/>
              </a:rPr>
              <a:t> das populações expostas, ou potencialmente expostas, a agrotóxicos</a:t>
            </a:r>
            <a:r>
              <a:rPr lang="pt-BR" dirty="0">
                <a:solidFill>
                  <a:prstClr val="white"/>
                </a:solidFill>
                <a:cs typeface="Times New Roman" pitchFamily="18" charset="0"/>
              </a:rPr>
              <a:t>.</a:t>
            </a:r>
          </a:p>
        </p:txBody>
      </p:sp>
      <p:cxnSp>
        <p:nvCxnSpPr>
          <p:cNvPr id="10" name="Conector em curva 9"/>
          <p:cNvCxnSpPr/>
          <p:nvPr/>
        </p:nvCxnSpPr>
        <p:spPr>
          <a:xfrm>
            <a:off x="4608513" y="2833688"/>
            <a:ext cx="1150937" cy="720725"/>
          </a:xfrm>
          <a:prstGeom prst="curvedConnector3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2" name="Título 1"/>
          <p:cNvSpPr txBox="1">
            <a:spLocks/>
          </p:cNvSpPr>
          <p:nvPr/>
        </p:nvSpPr>
        <p:spPr bwMode="auto">
          <a:xfrm>
            <a:off x="107950" y="333375"/>
            <a:ext cx="88566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600" b="1" dirty="0">
                <a:solidFill>
                  <a:srgbClr val="0A2C9A"/>
                </a:solidFill>
              </a:rPr>
              <a:t>Vigilância em Saúde de Populações Expostas a Agrotóxicos  VSPEA</a:t>
            </a:r>
            <a:endParaRPr lang="pt-BR" altLang="pt-BR" sz="2600" dirty="0">
              <a:solidFill>
                <a:srgbClr val="0A2C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2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19441</TotalTime>
  <Words>3046</Words>
  <Application>Microsoft Office PowerPoint</Application>
  <PresentationFormat>Apresentação na tela (4:3)</PresentationFormat>
  <Paragraphs>569</Paragraphs>
  <Slides>59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59</vt:i4>
      </vt:variant>
    </vt:vector>
  </HeadingPairs>
  <TitlesOfParts>
    <vt:vector size="72" baseType="lpstr">
      <vt:lpstr>MS PGothic</vt:lpstr>
      <vt:lpstr>MS PGothic</vt:lpstr>
      <vt:lpstr>Arial</vt:lpstr>
      <vt:lpstr>Calibri</vt:lpstr>
      <vt:lpstr>Calibri Light</vt:lpstr>
      <vt:lpstr>Times New Roman</vt:lpstr>
      <vt:lpstr>Office Theme</vt:lpstr>
      <vt:lpstr>Custom Design</vt:lpstr>
      <vt:lpstr>1_Custom Design</vt:lpstr>
      <vt:lpstr>1_Office Theme</vt:lpstr>
      <vt:lpstr>2_Office Theme</vt:lpstr>
      <vt:lpstr>3_Office Theme</vt:lpstr>
      <vt:lpstr>Tema do Office</vt:lpstr>
      <vt:lpstr>Apresentação do PowerPoint</vt:lpstr>
      <vt:lpstr>ESTRUTURA DA 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Caracterização da VSPEA nos estados</vt:lpstr>
      <vt:lpstr>Apresentação do PowerPoint</vt:lpstr>
      <vt:lpstr>Exemplos de ações da CGVAM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Reuniões anuais de VSPEA com estados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Mauro</dc:creator>
  <cp:lastModifiedBy>Thais Cavendish</cp:lastModifiedBy>
  <cp:revision>796</cp:revision>
  <cp:lastPrinted>2016-02-18T16:10:04Z</cp:lastPrinted>
  <dcterms:created xsi:type="dcterms:W3CDTF">2016-06-02T15:17:37Z</dcterms:created>
  <dcterms:modified xsi:type="dcterms:W3CDTF">2016-08-30T11:00:15Z</dcterms:modified>
</cp:coreProperties>
</file>